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9" r:id="rId3"/>
    <p:sldId id="264" r:id="rId4"/>
    <p:sldId id="257" r:id="rId5"/>
    <p:sldId id="258" r:id="rId6"/>
    <p:sldId id="261" r:id="rId7"/>
    <p:sldId id="263" r:id="rId8"/>
    <p:sldId id="262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0B9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A06E5-65B1-4ADC-8C32-6FD5BEFB2C07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5" csCatId="accent1"/>
      <dgm:spPr/>
      <dgm:t>
        <a:bodyPr/>
        <a:lstStyle/>
        <a:p>
          <a:endParaRPr lang="en-US"/>
        </a:p>
      </dgm:t>
    </dgm:pt>
    <dgm:pt modelId="{2F7CED7D-C484-4246-BA9C-D3303FE1FF01}">
      <dgm:prSet/>
      <dgm:spPr/>
      <dgm:t>
        <a:bodyPr/>
        <a:lstStyle/>
        <a:p>
          <a:pPr algn="ctr"/>
          <a:r>
            <a:rPr lang="en-US" i="0" u="none" dirty="0">
              <a:latin typeface="Book Antiqua" panose="02040602050305030304" pitchFamily="18" charset="0"/>
            </a:rPr>
            <a:t>Which date in the sample saw the largest overall trading volume? On that date, which two stocks were traded most?</a:t>
          </a:r>
        </a:p>
      </dgm:t>
    </dgm:pt>
    <dgm:pt modelId="{D836FAB0-DB31-4096-9184-978D1DE17D4E}" type="parTrans" cxnId="{BF0E68AD-DBA6-41D4-BFB5-075466EE0937}">
      <dgm:prSet/>
      <dgm:spPr/>
      <dgm:t>
        <a:bodyPr/>
        <a:lstStyle/>
        <a:p>
          <a:endParaRPr lang="en-US"/>
        </a:p>
      </dgm:t>
    </dgm:pt>
    <dgm:pt modelId="{7F121E6D-99AF-4EA8-9D14-0892E8DB5BE9}" type="sibTrans" cxnId="{BF0E68AD-DBA6-41D4-BFB5-075466EE0937}">
      <dgm:prSet/>
      <dgm:spPr/>
      <dgm:t>
        <a:bodyPr/>
        <a:lstStyle/>
        <a:p>
          <a:endParaRPr lang="en-US"/>
        </a:p>
      </dgm:t>
    </dgm:pt>
    <dgm:pt modelId="{C34D033E-451F-48C5-B71E-30C6ABC85088}">
      <dgm:prSet/>
      <dgm:spPr/>
      <dgm:t>
        <a:bodyPr/>
        <a:lstStyle/>
        <a:p>
          <a:pPr algn="ctr"/>
          <a:r>
            <a:rPr lang="en-US" dirty="0">
              <a:latin typeface="Book Antiqua" panose="02040602050305030304" pitchFamily="18" charset="0"/>
            </a:rPr>
            <a:t>On which day of the week does volume tend to be highest? Lowest?</a:t>
          </a:r>
        </a:p>
      </dgm:t>
    </dgm:pt>
    <dgm:pt modelId="{879B5D04-F37C-468A-B816-651506EE7DEC}" type="parTrans" cxnId="{5EA9D83C-33D3-48F6-842E-AFE694C3FCA3}">
      <dgm:prSet/>
      <dgm:spPr/>
      <dgm:t>
        <a:bodyPr/>
        <a:lstStyle/>
        <a:p>
          <a:endParaRPr lang="en-US"/>
        </a:p>
      </dgm:t>
    </dgm:pt>
    <dgm:pt modelId="{6061CFA3-52EA-4889-9E67-40A872E0FE77}" type="sibTrans" cxnId="{5EA9D83C-33D3-48F6-842E-AFE694C3FCA3}">
      <dgm:prSet/>
      <dgm:spPr/>
      <dgm:t>
        <a:bodyPr/>
        <a:lstStyle/>
        <a:p>
          <a:endParaRPr lang="en-US"/>
        </a:p>
      </dgm:t>
    </dgm:pt>
    <dgm:pt modelId="{1C5B0CB2-B5B5-4C00-9E5C-50F112BA5B05}">
      <dgm:prSet/>
      <dgm:spPr/>
      <dgm:t>
        <a:bodyPr/>
        <a:lstStyle/>
        <a:p>
          <a:pPr algn="ctr"/>
          <a:r>
            <a:rPr lang="en-US" dirty="0">
              <a:latin typeface="Book Antiqua" panose="02040602050305030304" pitchFamily="18" charset="0"/>
            </a:rPr>
            <a:t>On which date did Amazon (AMZN) see the most volatility, measured by the difference between the high and low price?</a:t>
          </a:r>
        </a:p>
      </dgm:t>
    </dgm:pt>
    <dgm:pt modelId="{7E3089CC-6424-4390-84FF-E40D36C6AF10}" type="parTrans" cxnId="{8E5B041D-E1BF-4D76-AC23-FF57B255914B}">
      <dgm:prSet/>
      <dgm:spPr/>
      <dgm:t>
        <a:bodyPr/>
        <a:lstStyle/>
        <a:p>
          <a:endParaRPr lang="en-US"/>
        </a:p>
      </dgm:t>
    </dgm:pt>
    <dgm:pt modelId="{82207731-D8E7-48A6-837C-70E3AE2D216D}" type="sibTrans" cxnId="{8E5B041D-E1BF-4D76-AC23-FF57B255914B}">
      <dgm:prSet/>
      <dgm:spPr/>
      <dgm:t>
        <a:bodyPr/>
        <a:lstStyle/>
        <a:p>
          <a:endParaRPr lang="en-US"/>
        </a:p>
      </dgm:t>
    </dgm:pt>
    <dgm:pt modelId="{7A31E0F7-F457-4D89-AC41-6FC4A317E274}">
      <dgm:prSet/>
      <dgm:spPr/>
      <dgm:t>
        <a:bodyPr/>
        <a:lstStyle/>
        <a:p>
          <a:pPr algn="ctr"/>
          <a:r>
            <a:rPr lang="en-US" dirty="0">
              <a:latin typeface="Book Antiqua" panose="02040602050305030304" pitchFamily="18" charset="0"/>
            </a:rPr>
            <a:t>If you could go back in time and invest in one stock from 1/2/2014 - 12/29/2017, which would you choose? What % gain would you realize?</a:t>
          </a:r>
        </a:p>
      </dgm:t>
    </dgm:pt>
    <dgm:pt modelId="{BC9BCEB9-2719-4677-86FC-73F7A5497614}" type="parTrans" cxnId="{99629A0C-576E-4F10-B1A9-1B3E2A1C2C87}">
      <dgm:prSet/>
      <dgm:spPr/>
      <dgm:t>
        <a:bodyPr/>
        <a:lstStyle/>
        <a:p>
          <a:endParaRPr lang="en-US"/>
        </a:p>
      </dgm:t>
    </dgm:pt>
    <dgm:pt modelId="{D3770E08-F4CA-4E08-8A96-F881D8444887}" type="sibTrans" cxnId="{99629A0C-576E-4F10-B1A9-1B3E2A1C2C87}">
      <dgm:prSet/>
      <dgm:spPr/>
      <dgm:t>
        <a:bodyPr/>
        <a:lstStyle/>
        <a:p>
          <a:endParaRPr lang="en-US"/>
        </a:p>
      </dgm:t>
    </dgm:pt>
    <dgm:pt modelId="{87BE168D-25BC-4F52-9F0D-77442FBC0F50}" type="pres">
      <dgm:prSet presAssocID="{F53A06E5-65B1-4ADC-8C32-6FD5BEFB2C07}" presName="Name0" presStyleCnt="0">
        <dgm:presLayoutVars>
          <dgm:chMax val="7"/>
          <dgm:chPref val="7"/>
          <dgm:dir/>
        </dgm:presLayoutVars>
      </dgm:prSet>
      <dgm:spPr/>
    </dgm:pt>
    <dgm:pt modelId="{5DD1A23C-ECA9-4218-B644-92217BCFB758}" type="pres">
      <dgm:prSet presAssocID="{F53A06E5-65B1-4ADC-8C32-6FD5BEFB2C07}" presName="Name1" presStyleCnt="0"/>
      <dgm:spPr/>
    </dgm:pt>
    <dgm:pt modelId="{65E3FF29-B107-4ACC-81A1-28C39FCD181F}" type="pres">
      <dgm:prSet presAssocID="{F53A06E5-65B1-4ADC-8C32-6FD5BEFB2C07}" presName="cycle" presStyleCnt="0"/>
      <dgm:spPr/>
    </dgm:pt>
    <dgm:pt modelId="{E405134E-D59B-4B41-A790-604F7B241038}" type="pres">
      <dgm:prSet presAssocID="{F53A06E5-65B1-4ADC-8C32-6FD5BEFB2C07}" presName="srcNode" presStyleLbl="node1" presStyleIdx="0" presStyleCnt="4"/>
      <dgm:spPr/>
    </dgm:pt>
    <dgm:pt modelId="{C90FA342-5E00-4819-A93D-565A5E7FBE55}" type="pres">
      <dgm:prSet presAssocID="{F53A06E5-65B1-4ADC-8C32-6FD5BEFB2C07}" presName="conn" presStyleLbl="parChTrans1D2" presStyleIdx="0" presStyleCnt="1"/>
      <dgm:spPr/>
    </dgm:pt>
    <dgm:pt modelId="{EFFF7B7D-49F4-4D7F-B0AE-E59887C5AF07}" type="pres">
      <dgm:prSet presAssocID="{F53A06E5-65B1-4ADC-8C32-6FD5BEFB2C07}" presName="extraNode" presStyleLbl="node1" presStyleIdx="0" presStyleCnt="4"/>
      <dgm:spPr/>
    </dgm:pt>
    <dgm:pt modelId="{864651A1-F36E-4E83-9562-D2C582696D3F}" type="pres">
      <dgm:prSet presAssocID="{F53A06E5-65B1-4ADC-8C32-6FD5BEFB2C07}" presName="dstNode" presStyleLbl="node1" presStyleIdx="0" presStyleCnt="4"/>
      <dgm:spPr/>
    </dgm:pt>
    <dgm:pt modelId="{9A7EA99D-13BF-4CE2-90D6-2549B4CEA99B}" type="pres">
      <dgm:prSet presAssocID="{2F7CED7D-C484-4246-BA9C-D3303FE1FF01}" presName="text_1" presStyleLbl="node1" presStyleIdx="0" presStyleCnt="4">
        <dgm:presLayoutVars>
          <dgm:bulletEnabled val="1"/>
        </dgm:presLayoutVars>
      </dgm:prSet>
      <dgm:spPr/>
    </dgm:pt>
    <dgm:pt modelId="{9A5DCB54-226E-4A46-A5D8-BBC0FBC06593}" type="pres">
      <dgm:prSet presAssocID="{2F7CED7D-C484-4246-BA9C-D3303FE1FF01}" presName="accent_1" presStyleCnt="0"/>
      <dgm:spPr/>
    </dgm:pt>
    <dgm:pt modelId="{33C1D03E-B314-4BB9-9D1E-59AD77B81EAC}" type="pres">
      <dgm:prSet presAssocID="{2F7CED7D-C484-4246-BA9C-D3303FE1FF01}" presName="accentRepeatNode" presStyleLbl="solidFgAcc1" presStyleIdx="0" presStyleCnt="4"/>
      <dgm:spPr>
        <a:solidFill>
          <a:srgbClr val="FFFFFF"/>
        </a:solidFill>
      </dgm:spPr>
    </dgm:pt>
    <dgm:pt modelId="{38F45F9D-8DF7-4C9E-99FD-EE209D4B9F90}" type="pres">
      <dgm:prSet presAssocID="{C34D033E-451F-48C5-B71E-30C6ABC85088}" presName="text_2" presStyleLbl="node1" presStyleIdx="1" presStyleCnt="4">
        <dgm:presLayoutVars>
          <dgm:bulletEnabled val="1"/>
        </dgm:presLayoutVars>
      </dgm:prSet>
      <dgm:spPr/>
    </dgm:pt>
    <dgm:pt modelId="{2A0A5007-DD4E-495C-8DE8-688062729754}" type="pres">
      <dgm:prSet presAssocID="{C34D033E-451F-48C5-B71E-30C6ABC85088}" presName="accent_2" presStyleCnt="0"/>
      <dgm:spPr/>
    </dgm:pt>
    <dgm:pt modelId="{5C7C708D-B035-4D80-9FFF-9247DE47B2D8}" type="pres">
      <dgm:prSet presAssocID="{C34D033E-451F-48C5-B71E-30C6ABC85088}" presName="accentRepeatNode" presStyleLbl="solidFgAcc1" presStyleIdx="1" presStyleCnt="4"/>
      <dgm:spPr/>
    </dgm:pt>
    <dgm:pt modelId="{6F48A03B-45C8-4A2A-94F0-AED7996D7C70}" type="pres">
      <dgm:prSet presAssocID="{1C5B0CB2-B5B5-4C00-9E5C-50F112BA5B05}" presName="text_3" presStyleLbl="node1" presStyleIdx="2" presStyleCnt="4">
        <dgm:presLayoutVars>
          <dgm:bulletEnabled val="1"/>
        </dgm:presLayoutVars>
      </dgm:prSet>
      <dgm:spPr/>
    </dgm:pt>
    <dgm:pt modelId="{5FEFBA6E-06F3-4ADA-84F7-6E4C009A56D0}" type="pres">
      <dgm:prSet presAssocID="{1C5B0CB2-B5B5-4C00-9E5C-50F112BA5B05}" presName="accent_3" presStyleCnt="0"/>
      <dgm:spPr/>
    </dgm:pt>
    <dgm:pt modelId="{0456168D-9413-4FBB-98CF-0FE48B996FA3}" type="pres">
      <dgm:prSet presAssocID="{1C5B0CB2-B5B5-4C00-9E5C-50F112BA5B05}" presName="accentRepeatNode" presStyleLbl="solidFgAcc1" presStyleIdx="2" presStyleCnt="4"/>
      <dgm:spPr/>
    </dgm:pt>
    <dgm:pt modelId="{28733B1F-EA1C-4F34-8CD3-78DAF96D6BA0}" type="pres">
      <dgm:prSet presAssocID="{7A31E0F7-F457-4D89-AC41-6FC4A317E274}" presName="text_4" presStyleLbl="node1" presStyleIdx="3" presStyleCnt="4">
        <dgm:presLayoutVars>
          <dgm:bulletEnabled val="1"/>
        </dgm:presLayoutVars>
      </dgm:prSet>
      <dgm:spPr/>
    </dgm:pt>
    <dgm:pt modelId="{3E71BC24-F696-4ED4-9782-70A7095C7934}" type="pres">
      <dgm:prSet presAssocID="{7A31E0F7-F457-4D89-AC41-6FC4A317E274}" presName="accent_4" presStyleCnt="0"/>
      <dgm:spPr/>
    </dgm:pt>
    <dgm:pt modelId="{79F0BF41-BA18-42A3-9EC6-DBA03907D7DF}" type="pres">
      <dgm:prSet presAssocID="{7A31E0F7-F457-4D89-AC41-6FC4A317E274}" presName="accentRepeatNode" presStyleLbl="solidFgAcc1" presStyleIdx="3" presStyleCnt="4"/>
      <dgm:spPr/>
    </dgm:pt>
  </dgm:ptLst>
  <dgm:cxnLst>
    <dgm:cxn modelId="{99629A0C-576E-4F10-B1A9-1B3E2A1C2C87}" srcId="{F53A06E5-65B1-4ADC-8C32-6FD5BEFB2C07}" destId="{7A31E0F7-F457-4D89-AC41-6FC4A317E274}" srcOrd="3" destOrd="0" parTransId="{BC9BCEB9-2719-4677-86FC-73F7A5497614}" sibTransId="{D3770E08-F4CA-4E08-8A96-F881D8444887}"/>
    <dgm:cxn modelId="{CE5DC50C-C266-4FBB-911F-6C3D3B62F9F5}" type="presOf" srcId="{7A31E0F7-F457-4D89-AC41-6FC4A317E274}" destId="{28733B1F-EA1C-4F34-8CD3-78DAF96D6BA0}" srcOrd="0" destOrd="0" presId="urn:microsoft.com/office/officeart/2008/layout/VerticalCurvedList"/>
    <dgm:cxn modelId="{8E5B041D-E1BF-4D76-AC23-FF57B255914B}" srcId="{F53A06E5-65B1-4ADC-8C32-6FD5BEFB2C07}" destId="{1C5B0CB2-B5B5-4C00-9E5C-50F112BA5B05}" srcOrd="2" destOrd="0" parTransId="{7E3089CC-6424-4390-84FF-E40D36C6AF10}" sibTransId="{82207731-D8E7-48A6-837C-70E3AE2D216D}"/>
    <dgm:cxn modelId="{5CAE792F-2372-437E-93B9-8ABA0D3DCB4B}" type="presOf" srcId="{7F121E6D-99AF-4EA8-9D14-0892E8DB5BE9}" destId="{C90FA342-5E00-4819-A93D-565A5E7FBE55}" srcOrd="0" destOrd="0" presId="urn:microsoft.com/office/officeart/2008/layout/VerticalCurvedList"/>
    <dgm:cxn modelId="{5EA9D83C-33D3-48F6-842E-AFE694C3FCA3}" srcId="{F53A06E5-65B1-4ADC-8C32-6FD5BEFB2C07}" destId="{C34D033E-451F-48C5-B71E-30C6ABC85088}" srcOrd="1" destOrd="0" parTransId="{879B5D04-F37C-468A-B816-651506EE7DEC}" sibTransId="{6061CFA3-52EA-4889-9E67-40A872E0FE77}"/>
    <dgm:cxn modelId="{7D3DC256-152F-4F12-8DFA-268D42A0D332}" type="presOf" srcId="{2F7CED7D-C484-4246-BA9C-D3303FE1FF01}" destId="{9A7EA99D-13BF-4CE2-90D6-2549B4CEA99B}" srcOrd="0" destOrd="0" presId="urn:microsoft.com/office/officeart/2008/layout/VerticalCurvedList"/>
    <dgm:cxn modelId="{D27DF798-107D-4D04-A664-C3B33F2A1A51}" type="presOf" srcId="{C34D033E-451F-48C5-B71E-30C6ABC85088}" destId="{38F45F9D-8DF7-4C9E-99FD-EE209D4B9F90}" srcOrd="0" destOrd="0" presId="urn:microsoft.com/office/officeart/2008/layout/VerticalCurvedList"/>
    <dgm:cxn modelId="{17FD9E9B-E84F-4C0E-92D0-6566DC5011E0}" type="presOf" srcId="{1C5B0CB2-B5B5-4C00-9E5C-50F112BA5B05}" destId="{6F48A03B-45C8-4A2A-94F0-AED7996D7C70}" srcOrd="0" destOrd="0" presId="urn:microsoft.com/office/officeart/2008/layout/VerticalCurvedList"/>
    <dgm:cxn modelId="{BF0E68AD-DBA6-41D4-BFB5-075466EE0937}" srcId="{F53A06E5-65B1-4ADC-8C32-6FD5BEFB2C07}" destId="{2F7CED7D-C484-4246-BA9C-D3303FE1FF01}" srcOrd="0" destOrd="0" parTransId="{D836FAB0-DB31-4096-9184-978D1DE17D4E}" sibTransId="{7F121E6D-99AF-4EA8-9D14-0892E8DB5BE9}"/>
    <dgm:cxn modelId="{C72CA5D9-9513-413D-83E7-73F850CF33C7}" type="presOf" srcId="{F53A06E5-65B1-4ADC-8C32-6FD5BEFB2C07}" destId="{87BE168D-25BC-4F52-9F0D-77442FBC0F50}" srcOrd="0" destOrd="0" presId="urn:microsoft.com/office/officeart/2008/layout/VerticalCurvedList"/>
    <dgm:cxn modelId="{B55B0E95-A7CC-4093-9289-4C627A8F53A8}" type="presParOf" srcId="{87BE168D-25BC-4F52-9F0D-77442FBC0F50}" destId="{5DD1A23C-ECA9-4218-B644-92217BCFB758}" srcOrd="0" destOrd="0" presId="urn:microsoft.com/office/officeart/2008/layout/VerticalCurvedList"/>
    <dgm:cxn modelId="{21582F7E-3BB0-4D1C-B561-8015E5814063}" type="presParOf" srcId="{5DD1A23C-ECA9-4218-B644-92217BCFB758}" destId="{65E3FF29-B107-4ACC-81A1-28C39FCD181F}" srcOrd="0" destOrd="0" presId="urn:microsoft.com/office/officeart/2008/layout/VerticalCurvedList"/>
    <dgm:cxn modelId="{B7698492-5825-420D-BE5C-196243D3B396}" type="presParOf" srcId="{65E3FF29-B107-4ACC-81A1-28C39FCD181F}" destId="{E405134E-D59B-4B41-A790-604F7B241038}" srcOrd="0" destOrd="0" presId="urn:microsoft.com/office/officeart/2008/layout/VerticalCurvedList"/>
    <dgm:cxn modelId="{03E378D6-693C-49E2-999E-FE304F32BB1B}" type="presParOf" srcId="{65E3FF29-B107-4ACC-81A1-28C39FCD181F}" destId="{C90FA342-5E00-4819-A93D-565A5E7FBE55}" srcOrd="1" destOrd="0" presId="urn:microsoft.com/office/officeart/2008/layout/VerticalCurvedList"/>
    <dgm:cxn modelId="{F1695C2D-A039-4594-B246-F27269B91E81}" type="presParOf" srcId="{65E3FF29-B107-4ACC-81A1-28C39FCD181F}" destId="{EFFF7B7D-49F4-4D7F-B0AE-E59887C5AF07}" srcOrd="2" destOrd="0" presId="urn:microsoft.com/office/officeart/2008/layout/VerticalCurvedList"/>
    <dgm:cxn modelId="{13279414-6BEF-4ECF-8DB5-793B4AEAFE96}" type="presParOf" srcId="{65E3FF29-B107-4ACC-81A1-28C39FCD181F}" destId="{864651A1-F36E-4E83-9562-D2C582696D3F}" srcOrd="3" destOrd="0" presId="urn:microsoft.com/office/officeart/2008/layout/VerticalCurvedList"/>
    <dgm:cxn modelId="{C8D9C4E7-C138-4E7A-A376-3A252423C157}" type="presParOf" srcId="{5DD1A23C-ECA9-4218-B644-92217BCFB758}" destId="{9A7EA99D-13BF-4CE2-90D6-2549B4CEA99B}" srcOrd="1" destOrd="0" presId="urn:microsoft.com/office/officeart/2008/layout/VerticalCurvedList"/>
    <dgm:cxn modelId="{0E739A05-E219-4CD4-BF9B-DC5C4383C5C4}" type="presParOf" srcId="{5DD1A23C-ECA9-4218-B644-92217BCFB758}" destId="{9A5DCB54-226E-4A46-A5D8-BBC0FBC06593}" srcOrd="2" destOrd="0" presId="urn:microsoft.com/office/officeart/2008/layout/VerticalCurvedList"/>
    <dgm:cxn modelId="{D7A92D6C-0CAA-4AD6-9787-FF91E7627029}" type="presParOf" srcId="{9A5DCB54-226E-4A46-A5D8-BBC0FBC06593}" destId="{33C1D03E-B314-4BB9-9D1E-59AD77B81EAC}" srcOrd="0" destOrd="0" presId="urn:microsoft.com/office/officeart/2008/layout/VerticalCurvedList"/>
    <dgm:cxn modelId="{958D9A1F-BF3B-4055-9FFF-9D4DE0CD7340}" type="presParOf" srcId="{5DD1A23C-ECA9-4218-B644-92217BCFB758}" destId="{38F45F9D-8DF7-4C9E-99FD-EE209D4B9F90}" srcOrd="3" destOrd="0" presId="urn:microsoft.com/office/officeart/2008/layout/VerticalCurvedList"/>
    <dgm:cxn modelId="{A8015ECB-8048-4F95-BA5B-0EDEF2536FA4}" type="presParOf" srcId="{5DD1A23C-ECA9-4218-B644-92217BCFB758}" destId="{2A0A5007-DD4E-495C-8DE8-688062729754}" srcOrd="4" destOrd="0" presId="urn:microsoft.com/office/officeart/2008/layout/VerticalCurvedList"/>
    <dgm:cxn modelId="{76B80C43-5CE8-4395-96B4-0B148B7BE394}" type="presParOf" srcId="{2A0A5007-DD4E-495C-8DE8-688062729754}" destId="{5C7C708D-B035-4D80-9FFF-9247DE47B2D8}" srcOrd="0" destOrd="0" presId="urn:microsoft.com/office/officeart/2008/layout/VerticalCurvedList"/>
    <dgm:cxn modelId="{26D1394C-C93A-4D1A-943A-5A70254C5603}" type="presParOf" srcId="{5DD1A23C-ECA9-4218-B644-92217BCFB758}" destId="{6F48A03B-45C8-4A2A-94F0-AED7996D7C70}" srcOrd="5" destOrd="0" presId="urn:microsoft.com/office/officeart/2008/layout/VerticalCurvedList"/>
    <dgm:cxn modelId="{0E819E42-5BA1-461B-8034-ABED1AA4C2AF}" type="presParOf" srcId="{5DD1A23C-ECA9-4218-B644-92217BCFB758}" destId="{5FEFBA6E-06F3-4ADA-84F7-6E4C009A56D0}" srcOrd="6" destOrd="0" presId="urn:microsoft.com/office/officeart/2008/layout/VerticalCurvedList"/>
    <dgm:cxn modelId="{14A3097B-3B85-4C75-8664-E11476F9E27E}" type="presParOf" srcId="{5FEFBA6E-06F3-4ADA-84F7-6E4C009A56D0}" destId="{0456168D-9413-4FBB-98CF-0FE48B996FA3}" srcOrd="0" destOrd="0" presId="urn:microsoft.com/office/officeart/2008/layout/VerticalCurvedList"/>
    <dgm:cxn modelId="{8D48E5D0-C43A-4200-A1E4-9C1BF0E75D61}" type="presParOf" srcId="{5DD1A23C-ECA9-4218-B644-92217BCFB758}" destId="{28733B1F-EA1C-4F34-8CD3-78DAF96D6BA0}" srcOrd="7" destOrd="0" presId="urn:microsoft.com/office/officeart/2008/layout/VerticalCurvedList"/>
    <dgm:cxn modelId="{C2323D67-1DB5-4AD4-B32F-77E9CDCFD9AC}" type="presParOf" srcId="{5DD1A23C-ECA9-4218-B644-92217BCFB758}" destId="{3E71BC24-F696-4ED4-9782-70A7095C7934}" srcOrd="8" destOrd="0" presId="urn:microsoft.com/office/officeart/2008/layout/VerticalCurvedList"/>
    <dgm:cxn modelId="{EB2EFCDF-A2E0-4505-853F-F47E700DEFA5}" type="presParOf" srcId="{3E71BC24-F696-4ED4-9782-70A7095C7934}" destId="{79F0BF41-BA18-42A3-9EC6-DBA03907D7D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0FA342-5E00-4819-A93D-565A5E7FBE55}">
      <dsp:nvSpPr>
        <dsp:cNvPr id="0" name=""/>
        <dsp:cNvSpPr/>
      </dsp:nvSpPr>
      <dsp:spPr>
        <a:xfrm>
          <a:off x="-4371890" y="-670590"/>
          <a:ext cx="5208566" cy="5208566"/>
        </a:xfrm>
        <a:prstGeom prst="blockArc">
          <a:avLst>
            <a:gd name="adj1" fmla="val 18900000"/>
            <a:gd name="adj2" fmla="val 2700000"/>
            <a:gd name="adj3" fmla="val 415"/>
          </a:avLst>
        </a:pr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7EA99D-13BF-4CE2-90D6-2549B4CEA99B}">
      <dsp:nvSpPr>
        <dsp:cNvPr id="0" name=""/>
        <dsp:cNvSpPr/>
      </dsp:nvSpPr>
      <dsp:spPr>
        <a:xfrm>
          <a:off x="438303" y="297324"/>
          <a:ext cx="8855679" cy="59495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2248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i="0" u="none" kern="1200" dirty="0">
              <a:latin typeface="Book Antiqua" panose="02040602050305030304" pitchFamily="18" charset="0"/>
            </a:rPr>
            <a:t>Which date in the sample saw the largest overall trading volume? On that date, which two stocks were traded most?</a:t>
          </a:r>
        </a:p>
      </dsp:txBody>
      <dsp:txXfrm>
        <a:off x="438303" y="297324"/>
        <a:ext cx="8855679" cy="594958"/>
      </dsp:txXfrm>
    </dsp:sp>
    <dsp:sp modelId="{33C1D03E-B314-4BB9-9D1E-59AD77B81EAC}">
      <dsp:nvSpPr>
        <dsp:cNvPr id="0" name=""/>
        <dsp:cNvSpPr/>
      </dsp:nvSpPr>
      <dsp:spPr>
        <a:xfrm>
          <a:off x="66454" y="222954"/>
          <a:ext cx="743698" cy="743698"/>
        </a:xfrm>
        <a:prstGeom prst="ellipse">
          <a:avLst/>
        </a:prstGeom>
        <a:solidFill>
          <a:srgbClr val="FFFFFF"/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8F45F9D-8DF7-4C9E-99FD-EE209D4B9F90}">
      <dsp:nvSpPr>
        <dsp:cNvPr id="0" name=""/>
        <dsp:cNvSpPr/>
      </dsp:nvSpPr>
      <dsp:spPr>
        <a:xfrm>
          <a:off x="779406" y="1189917"/>
          <a:ext cx="8514576" cy="59495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13333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2248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 panose="02040602050305030304" pitchFamily="18" charset="0"/>
            </a:rPr>
            <a:t>On which day of the week does volume tend to be highest? Lowest?</a:t>
          </a:r>
        </a:p>
      </dsp:txBody>
      <dsp:txXfrm>
        <a:off x="779406" y="1189917"/>
        <a:ext cx="8514576" cy="594958"/>
      </dsp:txXfrm>
    </dsp:sp>
    <dsp:sp modelId="{5C7C708D-B035-4D80-9FFF-9247DE47B2D8}">
      <dsp:nvSpPr>
        <dsp:cNvPr id="0" name=""/>
        <dsp:cNvSpPr/>
      </dsp:nvSpPr>
      <dsp:spPr>
        <a:xfrm>
          <a:off x="407557" y="1115547"/>
          <a:ext cx="743698" cy="74369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F48A03B-45C8-4A2A-94F0-AED7996D7C70}">
      <dsp:nvSpPr>
        <dsp:cNvPr id="0" name=""/>
        <dsp:cNvSpPr/>
      </dsp:nvSpPr>
      <dsp:spPr>
        <a:xfrm>
          <a:off x="779406" y="2082510"/>
          <a:ext cx="8514576" cy="59495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26667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2248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 panose="02040602050305030304" pitchFamily="18" charset="0"/>
            </a:rPr>
            <a:t>On which date did Amazon (AMZN) see the most volatility, measured by the difference between the high and low price?</a:t>
          </a:r>
        </a:p>
      </dsp:txBody>
      <dsp:txXfrm>
        <a:off x="779406" y="2082510"/>
        <a:ext cx="8514576" cy="594958"/>
      </dsp:txXfrm>
    </dsp:sp>
    <dsp:sp modelId="{0456168D-9413-4FBB-98CF-0FE48B996FA3}">
      <dsp:nvSpPr>
        <dsp:cNvPr id="0" name=""/>
        <dsp:cNvSpPr/>
      </dsp:nvSpPr>
      <dsp:spPr>
        <a:xfrm>
          <a:off x="407557" y="2008140"/>
          <a:ext cx="743698" cy="74369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8733B1F-EA1C-4F34-8CD3-78DAF96D6BA0}">
      <dsp:nvSpPr>
        <dsp:cNvPr id="0" name=""/>
        <dsp:cNvSpPr/>
      </dsp:nvSpPr>
      <dsp:spPr>
        <a:xfrm>
          <a:off x="438303" y="2975102"/>
          <a:ext cx="8855679" cy="59495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2248" tIns="43180" rIns="43180" bIns="4318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 Antiqua" panose="02040602050305030304" pitchFamily="18" charset="0"/>
            </a:rPr>
            <a:t>If you could go back in time and invest in one stock from 1/2/2014 - 12/29/2017, which would you choose? What % gain would you realize?</a:t>
          </a:r>
        </a:p>
      </dsp:txBody>
      <dsp:txXfrm>
        <a:off x="438303" y="2975102"/>
        <a:ext cx="8855679" cy="594958"/>
      </dsp:txXfrm>
    </dsp:sp>
    <dsp:sp modelId="{79F0BF41-BA18-42A3-9EC6-DBA03907D7DF}">
      <dsp:nvSpPr>
        <dsp:cNvPr id="0" name=""/>
        <dsp:cNvSpPr/>
      </dsp:nvSpPr>
      <dsp:spPr>
        <a:xfrm>
          <a:off x="66454" y="2900732"/>
          <a:ext cx="743698" cy="74369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D25792-C3CC-C25A-1887-E2FE4BDFD5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59AA7-AF3A-F0C4-0B2A-DC7EDCDE55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4F42C-54D5-4CB2-A9B7-E1E60E9F6962}" type="datetimeFigureOut">
              <a:rPr lang="en-US" smtClean="0"/>
              <a:t>07-Nov-23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E1C6B-219B-5C92-E4BE-69CF964CF2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REAL ANALYTIX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8FA28-B1BE-B152-B24E-696CC1BE2E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1F99A-E406-4867-BA0A-D4CA347C4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459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95D67-B8A8-44E7-A549-073F86A502E2}" type="datetimeFigureOut">
              <a:rPr lang="en-US" smtClean="0"/>
              <a:t>07-Nov-23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REAL ANALYTIX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F2FD7-1431-427F-ACF9-AE15EE992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2276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AEA4-9F70-41A9-799D-B84A48736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19D2A-5A65-B99E-6221-38DD047EB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D6B84-B5E9-E7FA-5B66-2AEFBD4D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863F-AA96-9F92-737C-892B646AE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07A3C-CA66-F978-7ADC-8DD273C5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96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66E5-D70C-B7E6-DF18-00C5DB15D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D7E2A-8F49-FB7A-EDC0-B53D4A324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96B23-FCFA-6771-5B5B-F16646FD0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5199A-E282-C99A-0EC6-3AFEF3BCB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22361-4929-5CEB-954A-DB0557DA1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037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3681C-89EA-A436-A128-F2BBF2D03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7CC42-6095-64BC-C73D-AA1A1946D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CCAD4-BB65-A007-3F24-F15E7C1C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412C1-9004-F42F-0B2D-A4EB6108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D42B4-BD91-87E4-F74E-F447C385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2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34DB-585E-DBFF-E1E3-E63E0833A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1CB09-F8AE-18E9-F498-FBDB0FCE0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58197-0E86-4AF1-57E9-E41FF4AE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F9EB9-8506-D6AF-A328-F8073BCC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365C8-BCFF-5316-5855-549BED78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7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65341-C012-6FF5-B26F-C64B4FE08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DBE81-6E24-FA1A-098E-52112727A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1908A-D068-4B85-83AF-B1155AC5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7CA83-6108-891D-4EBD-EC96C0CB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ED46A-852C-01A9-A757-B6102478F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9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BE4A5-FC5E-D168-C18B-8B5859B1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2E32-FC89-BD02-98B6-7086BF39D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8B8A5-F4AE-DFD6-D4C1-B71A31087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5E8F8-E31D-728D-CD50-18959A14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989AD-8713-2238-67A1-02370C869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BBE6D-6BA3-1922-15D6-B58B201C5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27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D426-F6CF-095A-3DDA-291CB44A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AAD2-D497-45D5-B31C-4E136BFD6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8C569-C1C1-FCD7-8554-EA6BF94CB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4E714-8DDB-8824-258E-8F03B322F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A8910-6DB9-4B42-2C5C-8BF8A5FA43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BD4D40-3677-6B9F-FF48-AB8A8160D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E0A3D6-7916-0C3C-2CC8-C13CE1FF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E99E-6DB5-92ED-671B-19B806E84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1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0839-7D6E-1CBC-5C70-8A1668EB5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A28446-D139-EF1E-C664-71849975A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497E8-51A6-0EBD-2DB0-91469B26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963CD-F74B-2EF4-9D7F-505214A0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6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E1BFB-02E3-DAB1-30A0-9DD1A8BE0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D7897D-EE61-1930-82D3-5D0E060F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D783-E086-EE83-4F57-60E52255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6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35B4-ACCC-BF1B-881B-166439FC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2CCD1-1D04-4005-9118-E91CBEB4D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407D9-D505-35B0-BF8D-F32170C32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4D7D2-DD4F-61F5-B023-E6B97896E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8A1F7-9C9A-051E-79F1-C6220121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0DEE7-7E77-5DCE-B31C-F8F8FF81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ACC1-8A53-A071-4FFE-0F4E18DF5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006064-7AEA-924E-A531-98778127D7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4B61B-4624-9058-CDFC-F94254C0A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3FCD0-5139-172E-08A6-6E8CB75FA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07-Nov-23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1C094-2442-40C1-3F4B-78195F29C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87677-448A-98B5-4422-74002899E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8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6E9C74-BA5B-3323-3E47-06E7F9DD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D86B5-A027-66A5-E37C-BEB9D481B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637DD-13D1-25E4-8F3D-5E6D1825E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07-Nov-23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BFFA4-9683-7482-8E0E-2C5E9BE2F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PADJIP P. | Real Analytix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CEFB8-1EDA-7C80-9172-896F3099B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6F226-3A3E-4341-8B12-00D2CC9E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59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Video 57" descr="Stock Market Bar Graph">
            <a:extLst>
              <a:ext uri="{FF2B5EF4-FFF2-40B4-BE49-F238E27FC236}">
                <a16:creationId xmlns:a16="http://schemas.microsoft.com/office/drawing/2014/main" id="{1BFA393A-5323-6B10-040B-2F2383CBED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DD95D9-6B1D-CC25-2CD8-6ADE38533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i="0">
                <a:solidFill>
                  <a:srgbClr val="FFFFFF"/>
                </a:solidFill>
                <a:effectLst/>
                <a:latin typeface="D-DIN"/>
              </a:rPr>
              <a:t>SQL Analysis Report</a:t>
            </a:r>
            <a:br>
              <a:rPr lang="en-US" sz="5200" b="1" i="0">
                <a:solidFill>
                  <a:srgbClr val="FFFFFF"/>
                </a:solidFill>
                <a:effectLst/>
                <a:latin typeface="D-DIN"/>
              </a:rPr>
            </a:br>
            <a:br>
              <a:rPr lang="en-US" sz="5200" b="1" i="0">
                <a:solidFill>
                  <a:srgbClr val="FFFFFF"/>
                </a:solidFill>
                <a:effectLst/>
                <a:latin typeface="D-DIN"/>
              </a:rPr>
            </a:br>
            <a:r>
              <a:rPr lang="en-US" sz="5200" b="1" i="0">
                <a:solidFill>
                  <a:srgbClr val="FFFFFF"/>
                </a:solidFill>
                <a:effectLst/>
                <a:latin typeface="D-DIN"/>
              </a:rPr>
              <a:t>S&amp;P 500 Stock Prices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91FBB-2B95-1EF2-A4AF-549A791EC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b="1" i="0">
                <a:solidFill>
                  <a:srgbClr val="FFFFFF"/>
                </a:solidFill>
                <a:effectLst/>
                <a:latin typeface="Imprint MT Shadow" panose="04020605060303030202" pitchFamily="82" charset="0"/>
              </a:rPr>
              <a:t>Historical stock market data for current S&amp;P 500 companies, from 2014-2017. </a:t>
            </a:r>
            <a:endParaRPr lang="en-US" sz="3200" b="1" dirty="0">
              <a:solidFill>
                <a:srgbClr val="FFFFFF"/>
              </a:solidFill>
              <a:latin typeface="Imprint MT Shadow" panose="04020605060303030202" pitchFamily="82" charset="0"/>
            </a:endParaRPr>
          </a:p>
        </p:txBody>
      </p:sp>
      <p:grpSp>
        <p:nvGrpSpPr>
          <p:cNvPr id="10" name="Graphic 6" descr="Upward trend outline">
            <a:extLst>
              <a:ext uri="{FF2B5EF4-FFF2-40B4-BE49-F238E27FC236}">
                <a16:creationId xmlns:a16="http://schemas.microsoft.com/office/drawing/2014/main" id="{291CE4F4-5C5E-F120-AC9C-6C4836E0423A}"/>
              </a:ext>
            </a:extLst>
          </p:cNvPr>
          <p:cNvGrpSpPr/>
          <p:nvPr/>
        </p:nvGrpSpPr>
        <p:grpSpPr>
          <a:xfrm>
            <a:off x="69648" y="6151967"/>
            <a:ext cx="647414" cy="647700"/>
            <a:chOff x="1507750" y="5056514"/>
            <a:chExt cx="647414" cy="647700"/>
          </a:xfrm>
          <a:solidFill>
            <a:srgbClr val="000000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B3D508A-CE58-4C8D-8B0B-B0AD1E1B438B}"/>
                </a:ext>
              </a:extLst>
            </p:cNvPr>
            <p:cNvSpPr/>
            <p:nvPr/>
          </p:nvSpPr>
          <p:spPr>
            <a:xfrm>
              <a:off x="1596275" y="5196845"/>
              <a:ext cx="556383" cy="361702"/>
            </a:xfrm>
            <a:custGeom>
              <a:avLst/>
              <a:gdLst>
                <a:gd name="connsiteX0" fmla="*/ 149200 w 556383"/>
                <a:gd name="connsiteY0" fmla="*/ 225923 h 361702"/>
                <a:gd name="connsiteX1" fmla="*/ 199682 w 556383"/>
                <a:gd name="connsiteY1" fmla="*/ 272863 h 361702"/>
                <a:gd name="connsiteX2" fmla="*/ 270577 w 556383"/>
                <a:gd name="connsiteY2" fmla="*/ 203940 h 361702"/>
                <a:gd name="connsiteX3" fmla="*/ 314935 w 556383"/>
                <a:gd name="connsiteY3" fmla="*/ 159706 h 361702"/>
                <a:gd name="connsiteX4" fmla="*/ 365541 w 556383"/>
                <a:gd name="connsiteY4" fmla="*/ 204359 h 361702"/>
                <a:gd name="connsiteX5" fmla="*/ 537172 w 556383"/>
                <a:gd name="connsiteY5" fmla="*/ 32661 h 361702"/>
                <a:gd name="connsiteX6" fmla="*/ 537306 w 556383"/>
                <a:gd name="connsiteY6" fmla="*/ 32662 h 361702"/>
                <a:gd name="connsiteX7" fmla="*/ 537334 w 556383"/>
                <a:gd name="connsiteY7" fmla="*/ 32728 h 361702"/>
                <a:gd name="connsiteX8" fmla="*/ 537334 w 556383"/>
                <a:gd name="connsiteY8" fmla="*/ 114300 h 361702"/>
                <a:gd name="connsiteX9" fmla="*/ 556384 w 556383"/>
                <a:gd name="connsiteY9" fmla="*/ 114300 h 361702"/>
                <a:gd name="connsiteX10" fmla="*/ 556384 w 556383"/>
                <a:gd name="connsiteY10" fmla="*/ 0 h 361702"/>
                <a:gd name="connsiteX11" fmla="*/ 442341 w 556383"/>
                <a:gd name="connsiteY11" fmla="*/ 0 h 361702"/>
                <a:gd name="connsiteX12" fmla="*/ 442341 w 556383"/>
                <a:gd name="connsiteY12" fmla="*/ 19050 h 361702"/>
                <a:gd name="connsiteX13" fmla="*/ 523599 w 556383"/>
                <a:gd name="connsiteY13" fmla="*/ 19050 h 361702"/>
                <a:gd name="connsiteX14" fmla="*/ 523703 w 556383"/>
                <a:gd name="connsiteY14" fmla="*/ 19137 h 361702"/>
                <a:gd name="connsiteX15" fmla="*/ 523675 w 556383"/>
                <a:gd name="connsiteY15" fmla="*/ 19212 h 361702"/>
                <a:gd name="connsiteX16" fmla="*/ 364703 w 556383"/>
                <a:gd name="connsiteY16" fmla="*/ 178194 h 361702"/>
                <a:gd name="connsiteX17" fmla="*/ 314096 w 556383"/>
                <a:gd name="connsiteY17" fmla="*/ 133540 h 361702"/>
                <a:gd name="connsiteX18" fmla="*/ 257261 w 556383"/>
                <a:gd name="connsiteY18" fmla="*/ 190376 h 361702"/>
                <a:gd name="connsiteX19" fmla="*/ 199454 w 556383"/>
                <a:gd name="connsiteY19" fmla="*/ 246574 h 361702"/>
                <a:gd name="connsiteX20" fmla="*/ 148761 w 556383"/>
                <a:gd name="connsiteY20" fmla="*/ 199463 h 361702"/>
                <a:gd name="connsiteX21" fmla="*/ 0 w 556383"/>
                <a:gd name="connsiteY21" fmla="*/ 348234 h 361702"/>
                <a:gd name="connsiteX22" fmla="*/ 13468 w 556383"/>
                <a:gd name="connsiteY22" fmla="*/ 361702 h 36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6383" h="361702">
                  <a:moveTo>
                    <a:pt x="149200" y="225923"/>
                  </a:moveTo>
                  <a:lnTo>
                    <a:pt x="199682" y="272863"/>
                  </a:lnTo>
                  <a:lnTo>
                    <a:pt x="270577" y="203940"/>
                  </a:lnTo>
                  <a:lnTo>
                    <a:pt x="314935" y="159706"/>
                  </a:lnTo>
                  <a:lnTo>
                    <a:pt x="365541" y="204359"/>
                  </a:lnTo>
                  <a:lnTo>
                    <a:pt x="537172" y="32661"/>
                  </a:lnTo>
                  <a:cubicBezTo>
                    <a:pt x="537209" y="32624"/>
                    <a:pt x="537270" y="32625"/>
                    <a:pt x="537306" y="32662"/>
                  </a:cubicBezTo>
                  <a:cubicBezTo>
                    <a:pt x="537323" y="32680"/>
                    <a:pt x="537334" y="32703"/>
                    <a:pt x="537334" y="32728"/>
                  </a:cubicBezTo>
                  <a:lnTo>
                    <a:pt x="537334" y="114300"/>
                  </a:lnTo>
                  <a:lnTo>
                    <a:pt x="556384" y="114300"/>
                  </a:lnTo>
                  <a:lnTo>
                    <a:pt x="556384" y="0"/>
                  </a:lnTo>
                  <a:lnTo>
                    <a:pt x="442341" y="0"/>
                  </a:lnTo>
                  <a:lnTo>
                    <a:pt x="442341" y="19050"/>
                  </a:lnTo>
                  <a:lnTo>
                    <a:pt x="523599" y="19050"/>
                  </a:lnTo>
                  <a:cubicBezTo>
                    <a:pt x="523651" y="19045"/>
                    <a:pt x="523698" y="19084"/>
                    <a:pt x="523703" y="19137"/>
                  </a:cubicBezTo>
                  <a:cubicBezTo>
                    <a:pt x="523705" y="19164"/>
                    <a:pt x="523695" y="19192"/>
                    <a:pt x="523675" y="19212"/>
                  </a:cubicBezTo>
                  <a:lnTo>
                    <a:pt x="364703" y="178194"/>
                  </a:lnTo>
                  <a:lnTo>
                    <a:pt x="314096" y="133540"/>
                  </a:lnTo>
                  <a:lnTo>
                    <a:pt x="257261" y="190376"/>
                  </a:lnTo>
                  <a:lnTo>
                    <a:pt x="199454" y="246574"/>
                  </a:lnTo>
                  <a:lnTo>
                    <a:pt x="148761" y="199463"/>
                  </a:lnTo>
                  <a:lnTo>
                    <a:pt x="0" y="348234"/>
                  </a:lnTo>
                  <a:lnTo>
                    <a:pt x="13468" y="361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27C1EE-A022-0DC5-9FD9-A856C30F07E0}"/>
                </a:ext>
              </a:extLst>
            </p:cNvPr>
            <p:cNvSpPr/>
            <p:nvPr/>
          </p:nvSpPr>
          <p:spPr>
            <a:xfrm>
              <a:off x="1507750" y="5056514"/>
              <a:ext cx="647414" cy="647700"/>
            </a:xfrm>
            <a:custGeom>
              <a:avLst/>
              <a:gdLst>
                <a:gd name="connsiteX0" fmla="*/ 19050 w 647414"/>
                <a:gd name="connsiteY0" fmla="*/ 628650 h 647700"/>
                <a:gd name="connsiteX1" fmla="*/ 19050 w 647414"/>
                <a:gd name="connsiteY1" fmla="*/ 0 h 647700"/>
                <a:gd name="connsiteX2" fmla="*/ 0 w 647414"/>
                <a:gd name="connsiteY2" fmla="*/ 0 h 647700"/>
                <a:gd name="connsiteX3" fmla="*/ 0 w 647414"/>
                <a:gd name="connsiteY3" fmla="*/ 647700 h 647700"/>
                <a:gd name="connsiteX4" fmla="*/ 647414 w 647414"/>
                <a:gd name="connsiteY4" fmla="*/ 647700 h 647700"/>
                <a:gd name="connsiteX5" fmla="*/ 647414 w 647414"/>
                <a:gd name="connsiteY5" fmla="*/ 628650 h 647700"/>
                <a:gd name="connsiteX6" fmla="*/ 19050 w 647414"/>
                <a:gd name="connsiteY6" fmla="*/ 6286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414" h="647700">
                  <a:moveTo>
                    <a:pt x="19050" y="628650"/>
                  </a:moveTo>
                  <a:lnTo>
                    <a:pt x="19050" y="0"/>
                  </a:lnTo>
                  <a:lnTo>
                    <a:pt x="0" y="0"/>
                  </a:lnTo>
                  <a:lnTo>
                    <a:pt x="0" y="647700"/>
                  </a:lnTo>
                  <a:lnTo>
                    <a:pt x="647414" y="647700"/>
                  </a:lnTo>
                  <a:lnTo>
                    <a:pt x="647414" y="628650"/>
                  </a:lnTo>
                  <a:lnTo>
                    <a:pt x="19050" y="6286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" name="Graphic 8" descr="Upward trend outline">
            <a:extLst>
              <a:ext uri="{FF2B5EF4-FFF2-40B4-BE49-F238E27FC236}">
                <a16:creationId xmlns:a16="http://schemas.microsoft.com/office/drawing/2014/main" id="{74FEA8AE-1704-DB69-6810-68838EA1FDFF}"/>
              </a:ext>
            </a:extLst>
          </p:cNvPr>
          <p:cNvGrpSpPr/>
          <p:nvPr/>
        </p:nvGrpSpPr>
        <p:grpSpPr>
          <a:xfrm>
            <a:off x="11474929" y="6149299"/>
            <a:ext cx="647423" cy="647700"/>
            <a:chOff x="1657350" y="5206514"/>
            <a:chExt cx="647423" cy="647700"/>
          </a:xfrm>
          <a:solidFill>
            <a:srgbClr val="000000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AC447CD-2021-23CC-4DE8-756E095D59A7}"/>
                </a:ext>
              </a:extLst>
            </p:cNvPr>
            <p:cNvSpPr/>
            <p:nvPr/>
          </p:nvSpPr>
          <p:spPr>
            <a:xfrm>
              <a:off x="1659864" y="5346845"/>
              <a:ext cx="556383" cy="361702"/>
            </a:xfrm>
            <a:custGeom>
              <a:avLst/>
              <a:gdLst>
                <a:gd name="connsiteX0" fmla="*/ 19212 w 556383"/>
                <a:gd name="connsiteY0" fmla="*/ 32661 h 361702"/>
                <a:gd name="connsiteX1" fmla="*/ 190843 w 556383"/>
                <a:gd name="connsiteY1" fmla="*/ 204321 h 361702"/>
                <a:gd name="connsiteX2" fmla="*/ 241459 w 556383"/>
                <a:gd name="connsiteY2" fmla="*/ 159706 h 361702"/>
                <a:gd name="connsiteX3" fmla="*/ 285826 w 556383"/>
                <a:gd name="connsiteY3" fmla="*/ 204073 h 361702"/>
                <a:gd name="connsiteX4" fmla="*/ 356626 w 556383"/>
                <a:gd name="connsiteY4" fmla="*/ 272901 h 361702"/>
                <a:gd name="connsiteX5" fmla="*/ 407108 w 556383"/>
                <a:gd name="connsiteY5" fmla="*/ 225962 h 361702"/>
                <a:gd name="connsiteX6" fmla="*/ 542916 w 556383"/>
                <a:gd name="connsiteY6" fmla="*/ 361702 h 361702"/>
                <a:gd name="connsiteX7" fmla="*/ 556384 w 556383"/>
                <a:gd name="connsiteY7" fmla="*/ 348234 h 361702"/>
                <a:gd name="connsiteX8" fmla="*/ 407622 w 556383"/>
                <a:gd name="connsiteY8" fmla="*/ 199463 h 361702"/>
                <a:gd name="connsiteX9" fmla="*/ 356921 w 556383"/>
                <a:gd name="connsiteY9" fmla="*/ 246574 h 361702"/>
                <a:gd name="connsiteX10" fmla="*/ 299209 w 556383"/>
                <a:gd name="connsiteY10" fmla="*/ 190471 h 361702"/>
                <a:gd name="connsiteX11" fmla="*/ 242278 w 556383"/>
                <a:gd name="connsiteY11" fmla="*/ 133540 h 361702"/>
                <a:gd name="connsiteX12" fmla="*/ 191681 w 556383"/>
                <a:gd name="connsiteY12" fmla="*/ 178194 h 361702"/>
                <a:gd name="connsiteX13" fmla="*/ 32728 w 556383"/>
                <a:gd name="connsiteY13" fmla="*/ 19212 h 361702"/>
                <a:gd name="connsiteX14" fmla="*/ 32729 w 556383"/>
                <a:gd name="connsiteY14" fmla="*/ 19078 h 361702"/>
                <a:gd name="connsiteX15" fmla="*/ 32795 w 556383"/>
                <a:gd name="connsiteY15" fmla="*/ 19050 h 361702"/>
                <a:gd name="connsiteX16" fmla="*/ 114052 w 556383"/>
                <a:gd name="connsiteY16" fmla="*/ 19050 h 361702"/>
                <a:gd name="connsiteX17" fmla="*/ 114052 w 556383"/>
                <a:gd name="connsiteY17" fmla="*/ 0 h 361702"/>
                <a:gd name="connsiteX18" fmla="*/ 0 w 556383"/>
                <a:gd name="connsiteY18" fmla="*/ 0 h 361702"/>
                <a:gd name="connsiteX19" fmla="*/ 0 w 556383"/>
                <a:gd name="connsiteY19" fmla="*/ 114300 h 361702"/>
                <a:gd name="connsiteX20" fmla="*/ 19050 w 556383"/>
                <a:gd name="connsiteY20" fmla="*/ 114300 h 361702"/>
                <a:gd name="connsiteX21" fmla="*/ 19050 w 556383"/>
                <a:gd name="connsiteY21" fmla="*/ 32728 h 361702"/>
                <a:gd name="connsiteX22" fmla="*/ 19146 w 556383"/>
                <a:gd name="connsiteY22" fmla="*/ 32634 h 361702"/>
                <a:gd name="connsiteX23" fmla="*/ 19212 w 556383"/>
                <a:gd name="connsiteY23" fmla="*/ 32661 h 36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6383" h="361702">
                  <a:moveTo>
                    <a:pt x="19212" y="32661"/>
                  </a:moveTo>
                  <a:lnTo>
                    <a:pt x="190843" y="204321"/>
                  </a:lnTo>
                  <a:lnTo>
                    <a:pt x="241459" y="159706"/>
                  </a:lnTo>
                  <a:lnTo>
                    <a:pt x="285826" y="204073"/>
                  </a:lnTo>
                  <a:lnTo>
                    <a:pt x="356626" y="272901"/>
                  </a:lnTo>
                  <a:lnTo>
                    <a:pt x="407108" y="225962"/>
                  </a:lnTo>
                  <a:lnTo>
                    <a:pt x="542916" y="361702"/>
                  </a:lnTo>
                  <a:lnTo>
                    <a:pt x="556384" y="348234"/>
                  </a:lnTo>
                  <a:lnTo>
                    <a:pt x="407622" y="199463"/>
                  </a:lnTo>
                  <a:lnTo>
                    <a:pt x="356921" y="246574"/>
                  </a:lnTo>
                  <a:lnTo>
                    <a:pt x="299209" y="190471"/>
                  </a:lnTo>
                  <a:lnTo>
                    <a:pt x="242278" y="133540"/>
                  </a:lnTo>
                  <a:lnTo>
                    <a:pt x="191681" y="178194"/>
                  </a:lnTo>
                  <a:lnTo>
                    <a:pt x="32728" y="19212"/>
                  </a:lnTo>
                  <a:cubicBezTo>
                    <a:pt x="32691" y="19175"/>
                    <a:pt x="32692" y="19114"/>
                    <a:pt x="32729" y="19078"/>
                  </a:cubicBezTo>
                  <a:cubicBezTo>
                    <a:pt x="32747" y="19060"/>
                    <a:pt x="32770" y="19050"/>
                    <a:pt x="32795" y="19050"/>
                  </a:cubicBezTo>
                  <a:lnTo>
                    <a:pt x="114052" y="19050"/>
                  </a:lnTo>
                  <a:lnTo>
                    <a:pt x="114052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9050" y="114300"/>
                  </a:lnTo>
                  <a:lnTo>
                    <a:pt x="19050" y="32728"/>
                  </a:lnTo>
                  <a:cubicBezTo>
                    <a:pt x="19051" y="32676"/>
                    <a:pt x="19094" y="32634"/>
                    <a:pt x="19146" y="32634"/>
                  </a:cubicBezTo>
                  <a:cubicBezTo>
                    <a:pt x="19171" y="32635"/>
                    <a:pt x="19195" y="32644"/>
                    <a:pt x="19212" y="3266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C945E7D-5DED-BAE0-1225-97D2378DBABD}"/>
                </a:ext>
              </a:extLst>
            </p:cNvPr>
            <p:cNvSpPr/>
            <p:nvPr/>
          </p:nvSpPr>
          <p:spPr>
            <a:xfrm>
              <a:off x="1657350" y="5206514"/>
              <a:ext cx="647423" cy="647700"/>
            </a:xfrm>
            <a:custGeom>
              <a:avLst/>
              <a:gdLst>
                <a:gd name="connsiteX0" fmla="*/ 628374 w 647423"/>
                <a:gd name="connsiteY0" fmla="*/ 0 h 647700"/>
                <a:gd name="connsiteX1" fmla="*/ 628374 w 647423"/>
                <a:gd name="connsiteY1" fmla="*/ 628650 h 647700"/>
                <a:gd name="connsiteX2" fmla="*/ 0 w 647423"/>
                <a:gd name="connsiteY2" fmla="*/ 628650 h 647700"/>
                <a:gd name="connsiteX3" fmla="*/ 0 w 647423"/>
                <a:gd name="connsiteY3" fmla="*/ 647700 h 647700"/>
                <a:gd name="connsiteX4" fmla="*/ 647424 w 647423"/>
                <a:gd name="connsiteY4" fmla="*/ 647700 h 647700"/>
                <a:gd name="connsiteX5" fmla="*/ 647424 w 647423"/>
                <a:gd name="connsiteY5" fmla="*/ 0 h 647700"/>
                <a:gd name="connsiteX6" fmla="*/ 628374 w 647423"/>
                <a:gd name="connsiteY6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423" h="647700">
                  <a:moveTo>
                    <a:pt x="628374" y="0"/>
                  </a:moveTo>
                  <a:lnTo>
                    <a:pt x="628374" y="628650"/>
                  </a:lnTo>
                  <a:lnTo>
                    <a:pt x="0" y="628650"/>
                  </a:lnTo>
                  <a:lnTo>
                    <a:pt x="0" y="647700"/>
                  </a:lnTo>
                  <a:lnTo>
                    <a:pt x="647424" y="647700"/>
                  </a:lnTo>
                  <a:lnTo>
                    <a:pt x="647424" y="0"/>
                  </a:lnTo>
                  <a:lnTo>
                    <a:pt x="628374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5" name="Graphic 8" descr="Upward trend outline">
            <a:extLst>
              <a:ext uri="{FF2B5EF4-FFF2-40B4-BE49-F238E27FC236}">
                <a16:creationId xmlns:a16="http://schemas.microsoft.com/office/drawing/2014/main" id="{309969D7-88A0-1533-7DBF-50092F709E3A}"/>
              </a:ext>
            </a:extLst>
          </p:cNvPr>
          <p:cNvGrpSpPr/>
          <p:nvPr/>
        </p:nvGrpSpPr>
        <p:grpSpPr>
          <a:xfrm rot="10800000">
            <a:off x="67133" y="58333"/>
            <a:ext cx="647423" cy="647700"/>
            <a:chOff x="1657350" y="5206514"/>
            <a:chExt cx="647423" cy="647700"/>
          </a:xfrm>
          <a:solidFill>
            <a:srgbClr val="000000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0C363C1-EA19-8DAC-E6A2-A090C5D059D4}"/>
                </a:ext>
              </a:extLst>
            </p:cNvPr>
            <p:cNvSpPr/>
            <p:nvPr/>
          </p:nvSpPr>
          <p:spPr>
            <a:xfrm>
              <a:off x="1659864" y="5346845"/>
              <a:ext cx="556383" cy="361702"/>
            </a:xfrm>
            <a:custGeom>
              <a:avLst/>
              <a:gdLst>
                <a:gd name="connsiteX0" fmla="*/ 19212 w 556383"/>
                <a:gd name="connsiteY0" fmla="*/ 32661 h 361702"/>
                <a:gd name="connsiteX1" fmla="*/ 190843 w 556383"/>
                <a:gd name="connsiteY1" fmla="*/ 204321 h 361702"/>
                <a:gd name="connsiteX2" fmla="*/ 241459 w 556383"/>
                <a:gd name="connsiteY2" fmla="*/ 159706 h 361702"/>
                <a:gd name="connsiteX3" fmla="*/ 285826 w 556383"/>
                <a:gd name="connsiteY3" fmla="*/ 204073 h 361702"/>
                <a:gd name="connsiteX4" fmla="*/ 356626 w 556383"/>
                <a:gd name="connsiteY4" fmla="*/ 272901 h 361702"/>
                <a:gd name="connsiteX5" fmla="*/ 407108 w 556383"/>
                <a:gd name="connsiteY5" fmla="*/ 225962 h 361702"/>
                <a:gd name="connsiteX6" fmla="*/ 542916 w 556383"/>
                <a:gd name="connsiteY6" fmla="*/ 361702 h 361702"/>
                <a:gd name="connsiteX7" fmla="*/ 556384 w 556383"/>
                <a:gd name="connsiteY7" fmla="*/ 348234 h 361702"/>
                <a:gd name="connsiteX8" fmla="*/ 407622 w 556383"/>
                <a:gd name="connsiteY8" fmla="*/ 199463 h 361702"/>
                <a:gd name="connsiteX9" fmla="*/ 356921 w 556383"/>
                <a:gd name="connsiteY9" fmla="*/ 246574 h 361702"/>
                <a:gd name="connsiteX10" fmla="*/ 299209 w 556383"/>
                <a:gd name="connsiteY10" fmla="*/ 190471 h 361702"/>
                <a:gd name="connsiteX11" fmla="*/ 242278 w 556383"/>
                <a:gd name="connsiteY11" fmla="*/ 133540 h 361702"/>
                <a:gd name="connsiteX12" fmla="*/ 191681 w 556383"/>
                <a:gd name="connsiteY12" fmla="*/ 178194 h 361702"/>
                <a:gd name="connsiteX13" fmla="*/ 32728 w 556383"/>
                <a:gd name="connsiteY13" fmla="*/ 19212 h 361702"/>
                <a:gd name="connsiteX14" fmla="*/ 32729 w 556383"/>
                <a:gd name="connsiteY14" fmla="*/ 19078 h 361702"/>
                <a:gd name="connsiteX15" fmla="*/ 32795 w 556383"/>
                <a:gd name="connsiteY15" fmla="*/ 19050 h 361702"/>
                <a:gd name="connsiteX16" fmla="*/ 114052 w 556383"/>
                <a:gd name="connsiteY16" fmla="*/ 19050 h 361702"/>
                <a:gd name="connsiteX17" fmla="*/ 114052 w 556383"/>
                <a:gd name="connsiteY17" fmla="*/ 0 h 361702"/>
                <a:gd name="connsiteX18" fmla="*/ 0 w 556383"/>
                <a:gd name="connsiteY18" fmla="*/ 0 h 361702"/>
                <a:gd name="connsiteX19" fmla="*/ 0 w 556383"/>
                <a:gd name="connsiteY19" fmla="*/ 114300 h 361702"/>
                <a:gd name="connsiteX20" fmla="*/ 19050 w 556383"/>
                <a:gd name="connsiteY20" fmla="*/ 114300 h 361702"/>
                <a:gd name="connsiteX21" fmla="*/ 19050 w 556383"/>
                <a:gd name="connsiteY21" fmla="*/ 32728 h 361702"/>
                <a:gd name="connsiteX22" fmla="*/ 19146 w 556383"/>
                <a:gd name="connsiteY22" fmla="*/ 32634 h 361702"/>
                <a:gd name="connsiteX23" fmla="*/ 19212 w 556383"/>
                <a:gd name="connsiteY23" fmla="*/ 32661 h 36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56383" h="361702">
                  <a:moveTo>
                    <a:pt x="19212" y="32661"/>
                  </a:moveTo>
                  <a:lnTo>
                    <a:pt x="190843" y="204321"/>
                  </a:lnTo>
                  <a:lnTo>
                    <a:pt x="241459" y="159706"/>
                  </a:lnTo>
                  <a:lnTo>
                    <a:pt x="285826" y="204073"/>
                  </a:lnTo>
                  <a:lnTo>
                    <a:pt x="356626" y="272901"/>
                  </a:lnTo>
                  <a:lnTo>
                    <a:pt x="407108" y="225962"/>
                  </a:lnTo>
                  <a:lnTo>
                    <a:pt x="542916" y="361702"/>
                  </a:lnTo>
                  <a:lnTo>
                    <a:pt x="556384" y="348234"/>
                  </a:lnTo>
                  <a:lnTo>
                    <a:pt x="407622" y="199463"/>
                  </a:lnTo>
                  <a:lnTo>
                    <a:pt x="356921" y="246574"/>
                  </a:lnTo>
                  <a:lnTo>
                    <a:pt x="299209" y="190471"/>
                  </a:lnTo>
                  <a:lnTo>
                    <a:pt x="242278" y="133540"/>
                  </a:lnTo>
                  <a:lnTo>
                    <a:pt x="191681" y="178194"/>
                  </a:lnTo>
                  <a:lnTo>
                    <a:pt x="32728" y="19212"/>
                  </a:lnTo>
                  <a:cubicBezTo>
                    <a:pt x="32691" y="19175"/>
                    <a:pt x="32692" y="19114"/>
                    <a:pt x="32729" y="19078"/>
                  </a:cubicBezTo>
                  <a:cubicBezTo>
                    <a:pt x="32747" y="19060"/>
                    <a:pt x="32770" y="19050"/>
                    <a:pt x="32795" y="19050"/>
                  </a:cubicBezTo>
                  <a:lnTo>
                    <a:pt x="114052" y="19050"/>
                  </a:lnTo>
                  <a:lnTo>
                    <a:pt x="114052" y="0"/>
                  </a:lnTo>
                  <a:lnTo>
                    <a:pt x="0" y="0"/>
                  </a:lnTo>
                  <a:lnTo>
                    <a:pt x="0" y="114300"/>
                  </a:lnTo>
                  <a:lnTo>
                    <a:pt x="19050" y="114300"/>
                  </a:lnTo>
                  <a:lnTo>
                    <a:pt x="19050" y="32728"/>
                  </a:lnTo>
                  <a:cubicBezTo>
                    <a:pt x="19051" y="32676"/>
                    <a:pt x="19094" y="32634"/>
                    <a:pt x="19146" y="32634"/>
                  </a:cubicBezTo>
                  <a:cubicBezTo>
                    <a:pt x="19171" y="32635"/>
                    <a:pt x="19195" y="32644"/>
                    <a:pt x="19212" y="3266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70D3FCB-4886-4D95-E563-D66CAF7F31A8}"/>
                </a:ext>
              </a:extLst>
            </p:cNvPr>
            <p:cNvSpPr/>
            <p:nvPr/>
          </p:nvSpPr>
          <p:spPr>
            <a:xfrm>
              <a:off x="1657350" y="5206514"/>
              <a:ext cx="647423" cy="647700"/>
            </a:xfrm>
            <a:custGeom>
              <a:avLst/>
              <a:gdLst>
                <a:gd name="connsiteX0" fmla="*/ 628374 w 647423"/>
                <a:gd name="connsiteY0" fmla="*/ 0 h 647700"/>
                <a:gd name="connsiteX1" fmla="*/ 628374 w 647423"/>
                <a:gd name="connsiteY1" fmla="*/ 628650 h 647700"/>
                <a:gd name="connsiteX2" fmla="*/ 0 w 647423"/>
                <a:gd name="connsiteY2" fmla="*/ 628650 h 647700"/>
                <a:gd name="connsiteX3" fmla="*/ 0 w 647423"/>
                <a:gd name="connsiteY3" fmla="*/ 647700 h 647700"/>
                <a:gd name="connsiteX4" fmla="*/ 647424 w 647423"/>
                <a:gd name="connsiteY4" fmla="*/ 647700 h 647700"/>
                <a:gd name="connsiteX5" fmla="*/ 647424 w 647423"/>
                <a:gd name="connsiteY5" fmla="*/ 0 h 647700"/>
                <a:gd name="connsiteX6" fmla="*/ 628374 w 647423"/>
                <a:gd name="connsiteY6" fmla="*/ 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423" h="647700">
                  <a:moveTo>
                    <a:pt x="628374" y="0"/>
                  </a:moveTo>
                  <a:lnTo>
                    <a:pt x="628374" y="628650"/>
                  </a:lnTo>
                  <a:lnTo>
                    <a:pt x="0" y="628650"/>
                  </a:lnTo>
                  <a:lnTo>
                    <a:pt x="0" y="647700"/>
                  </a:lnTo>
                  <a:lnTo>
                    <a:pt x="647424" y="647700"/>
                  </a:lnTo>
                  <a:lnTo>
                    <a:pt x="647424" y="0"/>
                  </a:lnTo>
                  <a:lnTo>
                    <a:pt x="628374" y="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6" descr="Upward trend outline">
            <a:extLst>
              <a:ext uri="{FF2B5EF4-FFF2-40B4-BE49-F238E27FC236}">
                <a16:creationId xmlns:a16="http://schemas.microsoft.com/office/drawing/2014/main" id="{434B85BA-4AC4-7F6B-997C-75A1CC3F31C1}"/>
              </a:ext>
            </a:extLst>
          </p:cNvPr>
          <p:cNvGrpSpPr/>
          <p:nvPr/>
        </p:nvGrpSpPr>
        <p:grpSpPr>
          <a:xfrm rot="10800000">
            <a:off x="11474929" y="58334"/>
            <a:ext cx="647414" cy="647700"/>
            <a:chOff x="1507750" y="5056514"/>
            <a:chExt cx="647414" cy="647700"/>
          </a:xfrm>
          <a:solidFill>
            <a:srgbClr val="000000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B3415B-DD79-AB99-5F81-E9FA501279FD}"/>
                </a:ext>
              </a:extLst>
            </p:cNvPr>
            <p:cNvSpPr/>
            <p:nvPr/>
          </p:nvSpPr>
          <p:spPr>
            <a:xfrm>
              <a:off x="1596275" y="5196845"/>
              <a:ext cx="556383" cy="361702"/>
            </a:xfrm>
            <a:custGeom>
              <a:avLst/>
              <a:gdLst>
                <a:gd name="connsiteX0" fmla="*/ 149200 w 556383"/>
                <a:gd name="connsiteY0" fmla="*/ 225923 h 361702"/>
                <a:gd name="connsiteX1" fmla="*/ 199682 w 556383"/>
                <a:gd name="connsiteY1" fmla="*/ 272863 h 361702"/>
                <a:gd name="connsiteX2" fmla="*/ 270577 w 556383"/>
                <a:gd name="connsiteY2" fmla="*/ 203940 h 361702"/>
                <a:gd name="connsiteX3" fmla="*/ 314935 w 556383"/>
                <a:gd name="connsiteY3" fmla="*/ 159706 h 361702"/>
                <a:gd name="connsiteX4" fmla="*/ 365541 w 556383"/>
                <a:gd name="connsiteY4" fmla="*/ 204359 h 361702"/>
                <a:gd name="connsiteX5" fmla="*/ 537172 w 556383"/>
                <a:gd name="connsiteY5" fmla="*/ 32661 h 361702"/>
                <a:gd name="connsiteX6" fmla="*/ 537306 w 556383"/>
                <a:gd name="connsiteY6" fmla="*/ 32662 h 361702"/>
                <a:gd name="connsiteX7" fmla="*/ 537334 w 556383"/>
                <a:gd name="connsiteY7" fmla="*/ 32728 h 361702"/>
                <a:gd name="connsiteX8" fmla="*/ 537334 w 556383"/>
                <a:gd name="connsiteY8" fmla="*/ 114300 h 361702"/>
                <a:gd name="connsiteX9" fmla="*/ 556384 w 556383"/>
                <a:gd name="connsiteY9" fmla="*/ 114300 h 361702"/>
                <a:gd name="connsiteX10" fmla="*/ 556384 w 556383"/>
                <a:gd name="connsiteY10" fmla="*/ 0 h 361702"/>
                <a:gd name="connsiteX11" fmla="*/ 442341 w 556383"/>
                <a:gd name="connsiteY11" fmla="*/ 0 h 361702"/>
                <a:gd name="connsiteX12" fmla="*/ 442341 w 556383"/>
                <a:gd name="connsiteY12" fmla="*/ 19050 h 361702"/>
                <a:gd name="connsiteX13" fmla="*/ 523599 w 556383"/>
                <a:gd name="connsiteY13" fmla="*/ 19050 h 361702"/>
                <a:gd name="connsiteX14" fmla="*/ 523703 w 556383"/>
                <a:gd name="connsiteY14" fmla="*/ 19137 h 361702"/>
                <a:gd name="connsiteX15" fmla="*/ 523675 w 556383"/>
                <a:gd name="connsiteY15" fmla="*/ 19212 h 361702"/>
                <a:gd name="connsiteX16" fmla="*/ 364703 w 556383"/>
                <a:gd name="connsiteY16" fmla="*/ 178194 h 361702"/>
                <a:gd name="connsiteX17" fmla="*/ 314096 w 556383"/>
                <a:gd name="connsiteY17" fmla="*/ 133540 h 361702"/>
                <a:gd name="connsiteX18" fmla="*/ 257261 w 556383"/>
                <a:gd name="connsiteY18" fmla="*/ 190376 h 361702"/>
                <a:gd name="connsiteX19" fmla="*/ 199454 w 556383"/>
                <a:gd name="connsiteY19" fmla="*/ 246574 h 361702"/>
                <a:gd name="connsiteX20" fmla="*/ 148761 w 556383"/>
                <a:gd name="connsiteY20" fmla="*/ 199463 h 361702"/>
                <a:gd name="connsiteX21" fmla="*/ 0 w 556383"/>
                <a:gd name="connsiteY21" fmla="*/ 348234 h 361702"/>
                <a:gd name="connsiteX22" fmla="*/ 13468 w 556383"/>
                <a:gd name="connsiteY22" fmla="*/ 361702 h 36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56383" h="361702">
                  <a:moveTo>
                    <a:pt x="149200" y="225923"/>
                  </a:moveTo>
                  <a:lnTo>
                    <a:pt x="199682" y="272863"/>
                  </a:lnTo>
                  <a:lnTo>
                    <a:pt x="270577" y="203940"/>
                  </a:lnTo>
                  <a:lnTo>
                    <a:pt x="314935" y="159706"/>
                  </a:lnTo>
                  <a:lnTo>
                    <a:pt x="365541" y="204359"/>
                  </a:lnTo>
                  <a:lnTo>
                    <a:pt x="537172" y="32661"/>
                  </a:lnTo>
                  <a:cubicBezTo>
                    <a:pt x="537209" y="32624"/>
                    <a:pt x="537270" y="32625"/>
                    <a:pt x="537306" y="32662"/>
                  </a:cubicBezTo>
                  <a:cubicBezTo>
                    <a:pt x="537323" y="32680"/>
                    <a:pt x="537334" y="32703"/>
                    <a:pt x="537334" y="32728"/>
                  </a:cubicBezTo>
                  <a:lnTo>
                    <a:pt x="537334" y="114300"/>
                  </a:lnTo>
                  <a:lnTo>
                    <a:pt x="556384" y="114300"/>
                  </a:lnTo>
                  <a:lnTo>
                    <a:pt x="556384" y="0"/>
                  </a:lnTo>
                  <a:lnTo>
                    <a:pt x="442341" y="0"/>
                  </a:lnTo>
                  <a:lnTo>
                    <a:pt x="442341" y="19050"/>
                  </a:lnTo>
                  <a:lnTo>
                    <a:pt x="523599" y="19050"/>
                  </a:lnTo>
                  <a:cubicBezTo>
                    <a:pt x="523651" y="19045"/>
                    <a:pt x="523698" y="19084"/>
                    <a:pt x="523703" y="19137"/>
                  </a:cubicBezTo>
                  <a:cubicBezTo>
                    <a:pt x="523705" y="19164"/>
                    <a:pt x="523695" y="19192"/>
                    <a:pt x="523675" y="19212"/>
                  </a:cubicBezTo>
                  <a:lnTo>
                    <a:pt x="364703" y="178194"/>
                  </a:lnTo>
                  <a:lnTo>
                    <a:pt x="314096" y="133540"/>
                  </a:lnTo>
                  <a:lnTo>
                    <a:pt x="257261" y="190376"/>
                  </a:lnTo>
                  <a:lnTo>
                    <a:pt x="199454" y="246574"/>
                  </a:lnTo>
                  <a:lnTo>
                    <a:pt x="148761" y="199463"/>
                  </a:lnTo>
                  <a:lnTo>
                    <a:pt x="0" y="348234"/>
                  </a:lnTo>
                  <a:lnTo>
                    <a:pt x="13468" y="36170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04471DE-E4B7-677A-CDE4-8AD399C8DBB3}"/>
                </a:ext>
              </a:extLst>
            </p:cNvPr>
            <p:cNvSpPr/>
            <p:nvPr/>
          </p:nvSpPr>
          <p:spPr>
            <a:xfrm>
              <a:off x="1507750" y="5056514"/>
              <a:ext cx="647414" cy="647700"/>
            </a:xfrm>
            <a:custGeom>
              <a:avLst/>
              <a:gdLst>
                <a:gd name="connsiteX0" fmla="*/ 19050 w 647414"/>
                <a:gd name="connsiteY0" fmla="*/ 628650 h 647700"/>
                <a:gd name="connsiteX1" fmla="*/ 19050 w 647414"/>
                <a:gd name="connsiteY1" fmla="*/ 0 h 647700"/>
                <a:gd name="connsiteX2" fmla="*/ 0 w 647414"/>
                <a:gd name="connsiteY2" fmla="*/ 0 h 647700"/>
                <a:gd name="connsiteX3" fmla="*/ 0 w 647414"/>
                <a:gd name="connsiteY3" fmla="*/ 647700 h 647700"/>
                <a:gd name="connsiteX4" fmla="*/ 647414 w 647414"/>
                <a:gd name="connsiteY4" fmla="*/ 647700 h 647700"/>
                <a:gd name="connsiteX5" fmla="*/ 647414 w 647414"/>
                <a:gd name="connsiteY5" fmla="*/ 628650 h 647700"/>
                <a:gd name="connsiteX6" fmla="*/ 19050 w 647414"/>
                <a:gd name="connsiteY6" fmla="*/ 6286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414" h="647700">
                  <a:moveTo>
                    <a:pt x="19050" y="628650"/>
                  </a:moveTo>
                  <a:lnTo>
                    <a:pt x="19050" y="0"/>
                  </a:lnTo>
                  <a:lnTo>
                    <a:pt x="0" y="0"/>
                  </a:lnTo>
                  <a:lnTo>
                    <a:pt x="0" y="647700"/>
                  </a:lnTo>
                  <a:lnTo>
                    <a:pt x="647414" y="647700"/>
                  </a:lnTo>
                  <a:lnTo>
                    <a:pt x="647414" y="628650"/>
                  </a:lnTo>
                  <a:lnTo>
                    <a:pt x="19050" y="62865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883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5C2E-D620-EFB7-C78B-795AD469E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7918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endParaRPr lang="en-US" sz="4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CC2D3-E1F2-9E00-76CA-24B3D1DB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80D6B-8186-49E6-0915-D5AE3B0D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E53155-C6DC-CAB7-4C96-F8295FD62742}"/>
              </a:ext>
            </a:extLst>
          </p:cNvPr>
          <p:cNvSpPr/>
          <p:nvPr/>
        </p:nvSpPr>
        <p:spPr>
          <a:xfrm>
            <a:off x="1474237" y="2370175"/>
            <a:ext cx="921864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rgbClr val="B50B95"/>
                </a:solidFill>
                <a:effectLst>
                  <a:reflection blurRad="6350" stA="53000" endA="300" endPos="35500" dir="5400000" sy="-90000" algn="bl" rotWithShape="0"/>
                </a:effectLst>
              </a:rPr>
              <a:t>THANKS FOR READING</a:t>
            </a:r>
          </a:p>
        </p:txBody>
      </p:sp>
    </p:spTree>
    <p:extLst>
      <p:ext uri="{BB962C8B-B14F-4D97-AF65-F5344CB8AC3E}">
        <p14:creationId xmlns:p14="http://schemas.microsoft.com/office/powerpoint/2010/main" val="397675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CE11-3FCE-C410-51AE-5743C788A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11869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Dataset Description: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62CEA-6D36-B0CC-9C4D-79BBF2A7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269"/>
            <a:ext cx="10515600" cy="4240510"/>
          </a:xfrm>
        </p:spPr>
        <p:txBody>
          <a:bodyPr>
            <a:normAutofit/>
          </a:bodyPr>
          <a:lstStyle/>
          <a:p>
            <a:r>
              <a:rPr lang="en-US" dirty="0"/>
              <a:t>Database: PortfolioProjects</a:t>
            </a:r>
          </a:p>
          <a:p>
            <a:r>
              <a:rPr lang="en-US" dirty="0"/>
              <a:t>Dataset Name: 'S&amp;P 500 Stock Prices 2014-2017$'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Symbol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nvarchar(255)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null = TRUE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Date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datetime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null = TRUE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open</a:t>
            </a:r>
            <a:r>
              <a:rPr lang="en-US" dirty="0">
                <a:sym typeface="Wingdings" panose="05000000000000000000" pitchFamily="2" charset="2"/>
              </a:rPr>
              <a:t>] 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float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null = TRUE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High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float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null = TRUE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Low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float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null = TRUE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[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close</a:t>
            </a:r>
            <a:r>
              <a:rPr lang="en-US" dirty="0">
                <a:sym typeface="Wingdings" panose="05000000000000000000" pitchFamily="2" charset="2"/>
              </a:rPr>
              <a:t>] 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float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null = TRUE</a:t>
            </a: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  <a:sym typeface="Wingdings" panose="05000000000000000000" pitchFamily="2" charset="2"/>
              </a:rPr>
              <a:t>Volume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float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null = FALSE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DBC7D-EC03-DC27-F4D9-B3595ACE1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9534AC-7446-4509-EFFA-0A7DE1E1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0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DF3AD-5CD2-2F32-E490-C33D11C6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4C1BC-AE8D-BE71-6AB5-A6CBCB0E4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DBD0A-8124-8A88-5D52-9CBB060A1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081860"/>
            <a:ext cx="5970773" cy="62736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2EC840C-A0D9-F0FE-FB6A-2FC8F5AB7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705883"/>
            <a:ext cx="4114800" cy="4450018"/>
          </a:xfrm>
          <a:prstGeom prst="rect">
            <a:avLst/>
          </a:prstGeom>
        </p:spPr>
      </p:pic>
      <p:pic>
        <p:nvPicPr>
          <p:cNvPr id="11" name="Picture 10" descr="A close up of a word&#10;&#10;Description automatically generated">
            <a:extLst>
              <a:ext uri="{FF2B5EF4-FFF2-40B4-BE49-F238E27FC236}">
                <a16:creationId xmlns:a16="http://schemas.microsoft.com/office/drawing/2014/main" id="{598EC9DD-2E73-083B-B449-CCD129876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26" y="1798594"/>
            <a:ext cx="3397239" cy="6273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E14547-8120-BCE9-6092-7B06DB16ECDF}"/>
              </a:ext>
            </a:extLst>
          </p:cNvPr>
          <p:cNvSpPr txBox="1"/>
          <p:nvPr/>
        </p:nvSpPr>
        <p:spPr>
          <a:xfrm>
            <a:off x="5162937" y="2588594"/>
            <a:ext cx="54459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Main Goal is answering questions regarding stock data</a:t>
            </a:r>
          </a:p>
          <a:p>
            <a:endParaRPr lang="en-US" sz="1600" b="1" dirty="0"/>
          </a:p>
          <a:p>
            <a:r>
              <a:rPr lang="en-US" sz="1600" b="1" dirty="0"/>
              <a:t>Dataset</a:t>
            </a:r>
          </a:p>
          <a:p>
            <a:r>
              <a:rPr lang="en-US" sz="1600" dirty="0"/>
              <a:t>- 7 columns</a:t>
            </a:r>
          </a:p>
          <a:p>
            <a:r>
              <a:rPr lang="en-US" sz="1600" dirty="0"/>
              <a:t>- 539976 rows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6D3D8E-2189-21C3-FDA2-D2050B183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134600" cy="83401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dirty="0"/>
              <a:t>Data Explanation / GOAL</a:t>
            </a:r>
          </a:p>
        </p:txBody>
      </p:sp>
    </p:spTree>
    <p:extLst>
      <p:ext uri="{BB962C8B-B14F-4D97-AF65-F5344CB8AC3E}">
        <p14:creationId xmlns:p14="http://schemas.microsoft.com/office/powerpoint/2010/main" val="244290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90AD7-C49D-D625-9E37-7E49D3AD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 dirty="0"/>
              <a:t>Analysis Performed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5AEA1D8-B599-C507-BD59-0FA870B5BB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714616"/>
              </p:ext>
            </p:extLst>
          </p:nvPr>
        </p:nvGraphicFramePr>
        <p:xfrm>
          <a:off x="1422968" y="1825625"/>
          <a:ext cx="9346064" cy="3867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0DCCA-C869-4157-304A-3EE1F52CA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422" y="5852447"/>
            <a:ext cx="3657155" cy="324516"/>
          </a:xfrm>
        </p:spPr>
        <p:txBody>
          <a:bodyPr/>
          <a:lstStyle/>
          <a:p>
            <a:pPr defTabSz="804672">
              <a:spcAft>
                <a:spcPts val="600"/>
              </a:spcAft>
            </a:pPr>
            <a:r>
              <a:rPr lang="en-US" sz="105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PADJIP P. | Real Analytix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349C5-884C-6D30-232A-3DB16673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0928" y="5852447"/>
            <a:ext cx="2438104" cy="324516"/>
          </a:xfrm>
        </p:spPr>
        <p:txBody>
          <a:bodyPr/>
          <a:lstStyle/>
          <a:p>
            <a:pPr defTabSz="804672">
              <a:spcAft>
                <a:spcPts val="600"/>
              </a:spcAft>
            </a:pPr>
            <a:fld id="{98A6F226-3A3E-4341-8B12-00D2CC9E54A2}" type="slidenum">
              <a:rPr lang="en-US" sz="105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defTabSz="804672"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B53050-471A-B6A7-3F27-30A28E9F896A}"/>
              </a:ext>
            </a:extLst>
          </p:cNvPr>
          <p:cNvSpPr/>
          <p:nvPr/>
        </p:nvSpPr>
        <p:spPr>
          <a:xfrm>
            <a:off x="1624496" y="1983324"/>
            <a:ext cx="476140" cy="8206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804672">
              <a:spcAft>
                <a:spcPts val="600"/>
              </a:spcAft>
            </a:pPr>
            <a:r>
              <a:rPr lang="en-US" sz="4752" kern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1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7F9E7-E962-5CB1-8BCD-4668C123F795}"/>
              </a:ext>
            </a:extLst>
          </p:cNvPr>
          <p:cNvSpPr/>
          <p:nvPr/>
        </p:nvSpPr>
        <p:spPr>
          <a:xfrm>
            <a:off x="1971759" y="2876749"/>
            <a:ext cx="476140" cy="8206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804672">
              <a:spcAft>
                <a:spcPts val="600"/>
              </a:spcAft>
            </a:pPr>
            <a:r>
              <a:rPr lang="en-US" sz="4752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2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66046-5D8F-7907-8928-C1BE0EB3E3F6}"/>
              </a:ext>
            </a:extLst>
          </p:cNvPr>
          <p:cNvSpPr/>
          <p:nvPr/>
        </p:nvSpPr>
        <p:spPr>
          <a:xfrm>
            <a:off x="1989813" y="3817346"/>
            <a:ext cx="476140" cy="8206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804672">
              <a:spcAft>
                <a:spcPts val="600"/>
              </a:spcAft>
            </a:pPr>
            <a:r>
              <a:rPr lang="en-US" sz="4752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3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838BE1-485B-0279-0E6B-74E7523851CD}"/>
              </a:ext>
            </a:extLst>
          </p:cNvPr>
          <p:cNvSpPr/>
          <p:nvPr/>
        </p:nvSpPr>
        <p:spPr>
          <a:xfrm>
            <a:off x="1624496" y="4657850"/>
            <a:ext cx="476140" cy="82063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804672">
              <a:spcAft>
                <a:spcPts val="600"/>
              </a:spcAft>
            </a:pPr>
            <a:r>
              <a:rPr lang="en-US" sz="4752" kern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4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072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2FC5-E703-9E63-7A21-743CBC64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134600" cy="83401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3200" dirty="0"/>
              <a:t>Which date in the sample saw the largest overall trading volume? On that date, which two stocks were traded most?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4327DF-FFF8-7DFF-83F2-811A15C81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45E62-FF51-DAE7-972E-1629E480E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FF967CE1-ED00-30A2-13B9-7364714C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4" y="1131594"/>
            <a:ext cx="4336972" cy="112743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081B085D-FA1A-EA27-416D-7073A15ED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4" y="2259024"/>
            <a:ext cx="2858443" cy="932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5B23D6-F32F-5445-8829-91774FF7CF64}"/>
              </a:ext>
            </a:extLst>
          </p:cNvPr>
          <p:cNvSpPr txBox="1"/>
          <p:nvPr/>
        </p:nvSpPr>
        <p:spPr>
          <a:xfrm>
            <a:off x="6095999" y="1131594"/>
            <a:ext cx="54459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Breakdown of the query</a:t>
            </a:r>
          </a:p>
          <a:p>
            <a:r>
              <a:rPr lang="en-US" sz="16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the </a:t>
            </a:r>
            <a:r>
              <a:rPr lang="en-US" sz="1400" dirty="0">
                <a:solidFill>
                  <a:srgbClr val="0070C0"/>
                </a:solidFill>
              </a:rPr>
              <a:t>date</a:t>
            </a:r>
            <a:r>
              <a:rPr lang="en-US" sz="1400" dirty="0"/>
              <a:t> with highest total (</a:t>
            </a:r>
            <a:r>
              <a:rPr lang="en-US" sz="1400" dirty="0">
                <a:solidFill>
                  <a:srgbClr val="0070C0"/>
                </a:solidFill>
              </a:rPr>
              <a:t>TOP 1</a:t>
            </a:r>
            <a:r>
              <a:rPr lang="en-US" sz="1400" dirty="0"/>
              <a:t>) of aggregate (</a:t>
            </a:r>
            <a:r>
              <a:rPr lang="en-US" sz="1400" dirty="0">
                <a:solidFill>
                  <a:srgbClr val="B50B95"/>
                </a:solidFill>
              </a:rPr>
              <a:t>sum</a:t>
            </a:r>
            <a:r>
              <a:rPr lang="en-US" sz="1400" dirty="0">
                <a:solidFill>
                  <a:srgbClr val="0070C0"/>
                </a:solidFill>
              </a:rPr>
              <a:t>(volume) = totalVol</a:t>
            </a:r>
            <a:r>
              <a:rPr lang="en-US" sz="1400" dirty="0"/>
              <a:t>)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the </a:t>
            </a:r>
            <a:r>
              <a:rPr lang="en-US" sz="1400" dirty="0">
                <a:solidFill>
                  <a:srgbClr val="B50B95"/>
                </a:solidFill>
              </a:rPr>
              <a:t>sum</a:t>
            </a:r>
            <a:r>
              <a:rPr lang="en-US" sz="1400" dirty="0">
                <a:solidFill>
                  <a:srgbClr val="0070C0"/>
                </a:solidFill>
              </a:rPr>
              <a:t>(volume) </a:t>
            </a:r>
            <a:r>
              <a:rPr lang="en-US" sz="1400" dirty="0"/>
              <a:t>rename it </a:t>
            </a:r>
            <a:r>
              <a:rPr lang="en-US" sz="1400" dirty="0">
                <a:solidFill>
                  <a:srgbClr val="0070C0"/>
                </a:solidFill>
              </a:rPr>
              <a:t>as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totalVol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from</a:t>
            </a:r>
            <a:r>
              <a:rPr lang="en-US" sz="1400" dirty="0"/>
              <a:t> dataset </a:t>
            </a:r>
            <a:r>
              <a:rPr lang="en-US" sz="1400" b="1" dirty="0"/>
              <a:t>[‘S&amp;P 500 Prices 2014-2017$’]</a:t>
            </a:r>
          </a:p>
          <a:p>
            <a:r>
              <a:rPr lang="en-US" sz="1400" dirty="0"/>
              <a:t>- located in database </a:t>
            </a:r>
            <a:r>
              <a:rPr lang="en-US" sz="1400" b="1" dirty="0"/>
              <a:t>PortfolioProjects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group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date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order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totalVol </a:t>
            </a:r>
            <a:r>
              <a:rPr lang="en-US" sz="1400" dirty="0"/>
              <a:t>in </a:t>
            </a:r>
            <a:r>
              <a:rPr lang="en-US" sz="1400" dirty="0">
                <a:solidFill>
                  <a:srgbClr val="0070C0"/>
                </a:solidFill>
              </a:rPr>
              <a:t>descending</a:t>
            </a:r>
            <a:r>
              <a:rPr lang="en-US" sz="1400" dirty="0"/>
              <a:t> order</a:t>
            </a:r>
            <a:endParaRPr lang="en-US" sz="1600" dirty="0"/>
          </a:p>
        </p:txBody>
      </p:sp>
      <p:pic>
        <p:nvPicPr>
          <p:cNvPr id="20" name="Picture 1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B28E3C5-F14F-2006-7BBC-0B1E947C2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4" y="3372257"/>
            <a:ext cx="4336973" cy="1407068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0556D3D2-E4F9-BDD2-5023-FB9BA5560B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54" y="4779325"/>
            <a:ext cx="1954145" cy="9328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B6FEFF9-331E-FB36-D2A3-9257C127D395}"/>
              </a:ext>
            </a:extLst>
          </p:cNvPr>
          <p:cNvSpPr txBox="1"/>
          <p:nvPr/>
        </p:nvSpPr>
        <p:spPr>
          <a:xfrm>
            <a:off x="6095998" y="3197001"/>
            <a:ext cx="567482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Breakdown of the query</a:t>
            </a:r>
          </a:p>
          <a:p>
            <a:r>
              <a:rPr lang="en-US" sz="16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the </a:t>
            </a:r>
            <a:r>
              <a:rPr lang="en-US" sz="1400" dirty="0">
                <a:solidFill>
                  <a:srgbClr val="0070C0"/>
                </a:solidFill>
              </a:rPr>
              <a:t>symbol</a:t>
            </a:r>
            <a:r>
              <a:rPr lang="en-US" sz="1400" dirty="0"/>
              <a:t> with highest total (</a:t>
            </a:r>
            <a:r>
              <a:rPr lang="en-US" sz="1400" dirty="0">
                <a:solidFill>
                  <a:srgbClr val="0070C0"/>
                </a:solidFill>
              </a:rPr>
              <a:t>TOP 2</a:t>
            </a:r>
            <a:r>
              <a:rPr lang="en-US" sz="1400" dirty="0"/>
              <a:t>) of aggregate (</a:t>
            </a:r>
            <a:r>
              <a:rPr lang="en-US" sz="1400" dirty="0">
                <a:solidFill>
                  <a:srgbClr val="B50B95"/>
                </a:solidFill>
              </a:rPr>
              <a:t>sum</a:t>
            </a:r>
            <a:r>
              <a:rPr lang="en-US" sz="1400" dirty="0">
                <a:solidFill>
                  <a:srgbClr val="0070C0"/>
                </a:solidFill>
              </a:rPr>
              <a:t>(volume) = totalVol</a:t>
            </a:r>
            <a:r>
              <a:rPr lang="en-US" sz="1400" dirty="0"/>
              <a:t>)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the </a:t>
            </a:r>
            <a:r>
              <a:rPr lang="en-US" sz="1400" dirty="0">
                <a:solidFill>
                  <a:srgbClr val="B50B95"/>
                </a:solidFill>
              </a:rPr>
              <a:t>sum</a:t>
            </a:r>
            <a:r>
              <a:rPr lang="en-US" sz="1400" dirty="0">
                <a:solidFill>
                  <a:srgbClr val="0070C0"/>
                </a:solidFill>
              </a:rPr>
              <a:t>(volume) </a:t>
            </a:r>
            <a:r>
              <a:rPr lang="en-US" sz="1400" dirty="0"/>
              <a:t>rename it </a:t>
            </a:r>
            <a:r>
              <a:rPr lang="en-US" sz="1400" dirty="0">
                <a:solidFill>
                  <a:srgbClr val="0070C0"/>
                </a:solidFill>
              </a:rPr>
              <a:t>as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totalVol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from</a:t>
            </a:r>
            <a:r>
              <a:rPr lang="en-US" sz="1400" dirty="0"/>
              <a:t> dataset </a:t>
            </a:r>
            <a:r>
              <a:rPr lang="en-US" sz="1400" b="1" dirty="0"/>
              <a:t>[‘S&amp;P 500 Prices 2014-2017$’]</a:t>
            </a:r>
          </a:p>
          <a:p>
            <a:r>
              <a:rPr lang="en-US" sz="1400" dirty="0"/>
              <a:t>- located in database </a:t>
            </a:r>
            <a:r>
              <a:rPr lang="en-US" sz="1400" b="1" dirty="0"/>
              <a:t>PortfolioProjects</a:t>
            </a:r>
          </a:p>
          <a:p>
            <a:r>
              <a:rPr lang="en-US" sz="1400" dirty="0"/>
              <a:t>- filter using </a:t>
            </a:r>
            <a:r>
              <a:rPr lang="en-US" sz="1400" dirty="0">
                <a:solidFill>
                  <a:srgbClr val="0070C0"/>
                </a:solidFill>
              </a:rPr>
              <a:t>where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date</a:t>
            </a:r>
            <a:r>
              <a:rPr lang="en-US" sz="1400" dirty="0"/>
              <a:t> is result from previous  query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group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symbol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order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totalVol </a:t>
            </a:r>
            <a:r>
              <a:rPr lang="en-US" sz="1400" dirty="0"/>
              <a:t>in </a:t>
            </a:r>
            <a:r>
              <a:rPr lang="en-US" sz="1400" dirty="0">
                <a:solidFill>
                  <a:srgbClr val="0070C0"/>
                </a:solidFill>
              </a:rPr>
              <a:t>descending</a:t>
            </a:r>
            <a:r>
              <a:rPr lang="en-US" sz="1400" dirty="0"/>
              <a:t> order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46328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892DC-B0CC-4E68-757F-1015CDCEE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69068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chemeClr val="dk1"/>
                </a:solidFill>
                <a:latin typeface="+mn-lt"/>
                <a:ea typeface="+mn-ea"/>
                <a:cs typeface="+mn-cs"/>
              </a:rPr>
              <a:t>On which day of the week does volume tend to be highest? Lowest?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BC06A-01E5-AB93-39B5-39F87D65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6C8B4-5324-8916-6EFD-4822D8D9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CCEE1-9D36-32BD-82AD-1760436D21B2}"/>
              </a:ext>
            </a:extLst>
          </p:cNvPr>
          <p:cNvSpPr txBox="1"/>
          <p:nvPr/>
        </p:nvSpPr>
        <p:spPr>
          <a:xfrm>
            <a:off x="6096000" y="1398272"/>
            <a:ext cx="54670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Breakdown of the query</a:t>
            </a:r>
          </a:p>
          <a:p>
            <a:r>
              <a:rPr lang="en-US" sz="16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the day from </a:t>
            </a:r>
            <a:r>
              <a:rPr lang="en-US" sz="1400" dirty="0">
                <a:solidFill>
                  <a:srgbClr val="0070C0"/>
                </a:solidFill>
              </a:rPr>
              <a:t>date</a:t>
            </a:r>
            <a:r>
              <a:rPr lang="en-US" sz="1400" dirty="0"/>
              <a:t>. Use </a:t>
            </a:r>
            <a:r>
              <a:rPr lang="en-US" sz="1400" dirty="0">
                <a:solidFill>
                  <a:srgbClr val="B50B95"/>
                </a:solidFill>
              </a:rPr>
              <a:t>DATENAME</a:t>
            </a:r>
            <a:r>
              <a:rPr lang="en-US" sz="1400" dirty="0"/>
              <a:t>() function to extract the day of the week.</a:t>
            </a:r>
          </a:p>
          <a:p>
            <a:r>
              <a:rPr lang="en-US" sz="1400" dirty="0"/>
              <a:t>- Rename aggregate </a:t>
            </a:r>
            <a:r>
              <a:rPr lang="en-US" sz="1400" dirty="0">
                <a:solidFill>
                  <a:srgbClr val="B50B95"/>
                </a:solidFill>
              </a:rPr>
              <a:t>DATENAME</a:t>
            </a:r>
            <a:r>
              <a:rPr lang="en-US" sz="1400" dirty="0"/>
              <a:t>(DW, </a:t>
            </a:r>
            <a:r>
              <a:rPr lang="en-US" sz="1400" dirty="0">
                <a:solidFill>
                  <a:srgbClr val="0070C0"/>
                </a:solidFill>
              </a:rPr>
              <a:t>date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0070C0"/>
                </a:solidFill>
              </a:rPr>
              <a:t>as</a:t>
            </a:r>
            <a:r>
              <a:rPr lang="en-US" sz="1400" dirty="0"/>
              <a:t> Day_of_week</a:t>
            </a:r>
          </a:p>
          <a:p>
            <a:r>
              <a:rPr lang="en-US" sz="1400" dirty="0"/>
              <a:t>- select the </a:t>
            </a:r>
            <a:r>
              <a:rPr lang="en-US" sz="1400" dirty="0">
                <a:solidFill>
                  <a:srgbClr val="B50B95"/>
                </a:solidFill>
              </a:rPr>
              <a:t>avg</a:t>
            </a:r>
            <a:r>
              <a:rPr lang="en-US" sz="1400" dirty="0">
                <a:solidFill>
                  <a:srgbClr val="0070C0"/>
                </a:solidFill>
              </a:rPr>
              <a:t>(volume) </a:t>
            </a:r>
            <a:r>
              <a:rPr lang="en-US" sz="1400" dirty="0"/>
              <a:t>rename it </a:t>
            </a:r>
            <a:r>
              <a:rPr lang="en-US" sz="1400" dirty="0">
                <a:solidFill>
                  <a:srgbClr val="0070C0"/>
                </a:solidFill>
              </a:rPr>
              <a:t>as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avg_Vol</a:t>
            </a: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from</a:t>
            </a:r>
            <a:r>
              <a:rPr lang="en-US" sz="1400" dirty="0"/>
              <a:t> dataset </a:t>
            </a:r>
            <a:r>
              <a:rPr lang="en-US" sz="1400" b="1" dirty="0"/>
              <a:t>[‘S&amp;P 500 Prices 2014-2017$’]</a:t>
            </a:r>
          </a:p>
          <a:p>
            <a:r>
              <a:rPr lang="en-US" sz="1400" dirty="0"/>
              <a:t>- located in database </a:t>
            </a:r>
            <a:r>
              <a:rPr lang="en-US" sz="1400" b="1" dirty="0"/>
              <a:t>PortfolioProjects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group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</a:t>
            </a:r>
            <a:r>
              <a:rPr lang="en-US" sz="1400" dirty="0">
                <a:solidFill>
                  <a:srgbClr val="B50B95"/>
                </a:solidFill>
              </a:rPr>
              <a:t>DATENAME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order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avg_Vol </a:t>
            </a:r>
            <a:r>
              <a:rPr lang="en-US" sz="1400" dirty="0"/>
              <a:t>in </a:t>
            </a:r>
            <a:r>
              <a:rPr lang="en-US" sz="1400" dirty="0">
                <a:solidFill>
                  <a:srgbClr val="0070C0"/>
                </a:solidFill>
              </a:rPr>
              <a:t>descending</a:t>
            </a:r>
            <a:r>
              <a:rPr lang="en-US" sz="1400" dirty="0"/>
              <a:t> order</a:t>
            </a:r>
            <a:endParaRPr lang="en-US" sz="1600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8C43420-254B-E49C-0E9F-B0CA73C31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8272"/>
            <a:ext cx="5147275" cy="1286819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3DDAE2F5-788E-4241-F5F1-26C745036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24836"/>
            <a:ext cx="2576804" cy="151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42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4B8D07-128B-DA92-3FCC-05B13246F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ECB0D9-5BBC-0617-0BEC-9D6A4955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DCA64C-9ECE-CA23-B434-7BBA72B18EC1}"/>
              </a:ext>
            </a:extLst>
          </p:cNvPr>
          <p:cNvSpPr txBox="1">
            <a:spLocks/>
          </p:cNvSpPr>
          <p:nvPr/>
        </p:nvSpPr>
        <p:spPr>
          <a:xfrm>
            <a:off x="838200" y="136914"/>
            <a:ext cx="10515600" cy="13255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On which date did Amazon (AMZN) see the most volatility, measured by the difference between the high and low price?</a:t>
            </a:r>
            <a:endParaRPr lang="en-US" sz="32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9AADE2D-5115-378E-860A-3DF4AE989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1726"/>
            <a:ext cx="8063140" cy="132556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41C1579-4881-69FC-E62D-D924AA98F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67289"/>
            <a:ext cx="3313922" cy="21608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419433-576F-D043-E7DB-8B4FEEEB6B4C}"/>
              </a:ext>
            </a:extLst>
          </p:cNvPr>
          <p:cNvSpPr txBox="1"/>
          <p:nvPr/>
        </p:nvSpPr>
        <p:spPr>
          <a:xfrm>
            <a:off x="5626331" y="2967289"/>
            <a:ext cx="572746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Breakdown of the query</a:t>
            </a:r>
          </a:p>
          <a:p>
            <a:r>
              <a:rPr lang="en-US" sz="16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the </a:t>
            </a:r>
            <a:r>
              <a:rPr lang="en-US" sz="1400" dirty="0">
                <a:solidFill>
                  <a:srgbClr val="0070C0"/>
                </a:solidFill>
              </a:rPr>
              <a:t>date</a:t>
            </a:r>
            <a:endParaRPr lang="en-US" sz="1400" dirty="0"/>
          </a:p>
          <a:p>
            <a:r>
              <a:rPr lang="en-US" sz="16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the day from </a:t>
            </a:r>
            <a:r>
              <a:rPr lang="en-US" sz="1400" dirty="0">
                <a:solidFill>
                  <a:srgbClr val="0070C0"/>
                </a:solidFill>
              </a:rPr>
              <a:t>date</a:t>
            </a:r>
            <a:r>
              <a:rPr lang="en-US" sz="1400" dirty="0"/>
              <a:t>. Use </a:t>
            </a:r>
            <a:r>
              <a:rPr lang="en-US" sz="1400" dirty="0">
                <a:solidFill>
                  <a:srgbClr val="B50B95"/>
                </a:solidFill>
              </a:rPr>
              <a:t>DATENAME</a:t>
            </a:r>
            <a:r>
              <a:rPr lang="en-US" sz="1400" dirty="0"/>
              <a:t>() function to extract the day of the week.</a:t>
            </a:r>
          </a:p>
          <a:p>
            <a:r>
              <a:rPr lang="en-US" sz="1400" dirty="0"/>
              <a:t>- Rename aggregate </a:t>
            </a:r>
            <a:r>
              <a:rPr lang="en-US" sz="1400" dirty="0">
                <a:solidFill>
                  <a:srgbClr val="B50B95"/>
                </a:solidFill>
              </a:rPr>
              <a:t>DATENAME</a:t>
            </a:r>
            <a:r>
              <a:rPr lang="en-US" sz="1400" dirty="0"/>
              <a:t>(DW, </a:t>
            </a:r>
            <a:r>
              <a:rPr lang="en-US" sz="1400" dirty="0">
                <a:solidFill>
                  <a:srgbClr val="0070C0"/>
                </a:solidFill>
              </a:rPr>
              <a:t>date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0070C0"/>
                </a:solidFill>
              </a:rPr>
              <a:t>as</a:t>
            </a:r>
            <a:r>
              <a:rPr lang="en-US" sz="1400" dirty="0"/>
              <a:t> Dayofweek</a:t>
            </a:r>
          </a:p>
          <a:p>
            <a:r>
              <a:rPr lang="en-US" sz="1400" dirty="0"/>
              <a:t>- calculate MaxVolatility = </a:t>
            </a:r>
            <a:r>
              <a:rPr lang="en-US" sz="1400" dirty="0">
                <a:solidFill>
                  <a:srgbClr val="B50B95"/>
                </a:solidFill>
              </a:rPr>
              <a:t>MAX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0070C0"/>
                </a:solidFill>
              </a:rPr>
              <a:t>high</a:t>
            </a:r>
            <a:r>
              <a:rPr lang="en-US" sz="1400" dirty="0"/>
              <a:t> - </a:t>
            </a:r>
            <a:r>
              <a:rPr lang="en-US" sz="1400" dirty="0">
                <a:solidFill>
                  <a:srgbClr val="0070C0"/>
                </a:solidFill>
              </a:rPr>
              <a:t>low</a:t>
            </a:r>
            <a:r>
              <a:rPr lang="en-US" sz="1400" dirty="0"/>
              <a:t>)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MaxVolatility 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from</a:t>
            </a:r>
            <a:r>
              <a:rPr lang="en-US" sz="1400" dirty="0"/>
              <a:t> dataset </a:t>
            </a:r>
            <a:r>
              <a:rPr lang="en-US" sz="1400" b="1" dirty="0"/>
              <a:t>[‘S&amp;P 500 Prices 2014-2017$’]</a:t>
            </a:r>
          </a:p>
          <a:p>
            <a:r>
              <a:rPr lang="en-US" sz="1400" dirty="0"/>
              <a:t>- located in database </a:t>
            </a:r>
            <a:r>
              <a:rPr lang="en-US" sz="1400" b="1" dirty="0"/>
              <a:t>PortfolioProjects</a:t>
            </a:r>
          </a:p>
          <a:p>
            <a:r>
              <a:rPr lang="en-US" sz="1400" dirty="0"/>
              <a:t>- filter using </a:t>
            </a:r>
            <a:r>
              <a:rPr lang="en-US" sz="1400" dirty="0">
                <a:solidFill>
                  <a:srgbClr val="0070C0"/>
                </a:solidFill>
              </a:rPr>
              <a:t>where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symbol</a:t>
            </a:r>
            <a:r>
              <a:rPr lang="en-US" sz="1400" dirty="0"/>
              <a:t> is ‘</a:t>
            </a:r>
            <a:r>
              <a:rPr lang="en-US" sz="1400" dirty="0">
                <a:solidFill>
                  <a:srgbClr val="C00000"/>
                </a:solidFill>
              </a:rPr>
              <a:t>AMZN</a:t>
            </a:r>
            <a:r>
              <a:rPr lang="en-US" sz="1400" dirty="0"/>
              <a:t>’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group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date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order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</a:t>
            </a:r>
            <a:r>
              <a:rPr lang="en-US" sz="1400" dirty="0"/>
              <a:t>MaxVolatility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/>
              <a:t>in </a:t>
            </a:r>
            <a:r>
              <a:rPr lang="en-US" sz="1400" dirty="0">
                <a:solidFill>
                  <a:srgbClr val="0070C0"/>
                </a:solidFill>
              </a:rPr>
              <a:t>descending</a:t>
            </a:r>
            <a:r>
              <a:rPr lang="en-US" sz="1400" dirty="0"/>
              <a:t> order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5076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AAC62-C32E-B86B-27CD-F84F72279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863D2-395D-3C37-839D-9E599154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14CF9-0BAA-6D70-76B9-AB34C2F0C2B2}"/>
              </a:ext>
            </a:extLst>
          </p:cNvPr>
          <p:cNvSpPr txBox="1"/>
          <p:nvPr/>
        </p:nvSpPr>
        <p:spPr>
          <a:xfrm>
            <a:off x="5544588" y="3429000"/>
            <a:ext cx="57274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Breakdown of the query</a:t>
            </a:r>
          </a:p>
          <a:p>
            <a:r>
              <a:rPr lang="en-US" sz="16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the </a:t>
            </a:r>
            <a:r>
              <a:rPr lang="en-US" sz="1400" dirty="0">
                <a:solidFill>
                  <a:srgbClr val="0070C0"/>
                </a:solidFill>
              </a:rPr>
              <a:t>symbol</a:t>
            </a:r>
            <a:r>
              <a:rPr lang="en-US" sz="1400" dirty="0"/>
              <a:t>.</a:t>
            </a:r>
          </a:p>
          <a:p>
            <a:r>
              <a:rPr lang="en-US" sz="1400" dirty="0"/>
              <a:t>- calculate </a:t>
            </a:r>
            <a:r>
              <a:rPr lang="en-US" sz="1400" dirty="0">
                <a:solidFill>
                  <a:srgbClr val="0070C0"/>
                </a:solidFill>
              </a:rPr>
              <a:t>percentGain</a:t>
            </a:r>
            <a:r>
              <a:rPr lang="en-US" sz="1400" dirty="0"/>
              <a:t> = ((</a:t>
            </a:r>
            <a:r>
              <a:rPr lang="en-US" sz="1400" dirty="0">
                <a:solidFill>
                  <a:srgbClr val="B50B95"/>
                </a:solidFill>
              </a:rPr>
              <a:t>MAX</a:t>
            </a:r>
            <a:r>
              <a:rPr lang="en-US" sz="1400" dirty="0"/>
              <a:t>([close]) – </a:t>
            </a:r>
            <a:r>
              <a:rPr lang="en-US" sz="1400" dirty="0">
                <a:solidFill>
                  <a:srgbClr val="B50B95"/>
                </a:solidFill>
              </a:rPr>
              <a:t>MIN</a:t>
            </a:r>
            <a:r>
              <a:rPr lang="en-US" sz="1400" dirty="0"/>
              <a:t>([open ])) / </a:t>
            </a:r>
            <a:r>
              <a:rPr lang="en-US" sz="1400" dirty="0">
                <a:solidFill>
                  <a:srgbClr val="B50B95"/>
                </a:solidFill>
              </a:rPr>
              <a:t>MIN</a:t>
            </a:r>
            <a:r>
              <a:rPr lang="en-US" sz="1400" dirty="0"/>
              <a:t>([open]))*100</a:t>
            </a:r>
          </a:p>
          <a:p>
            <a:r>
              <a:rPr lang="en-US" sz="1400" dirty="0"/>
              <a:t>- select </a:t>
            </a:r>
            <a:r>
              <a:rPr lang="en-US" sz="1400" dirty="0">
                <a:solidFill>
                  <a:srgbClr val="0070C0"/>
                </a:solidFill>
              </a:rPr>
              <a:t>percentGain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from</a:t>
            </a:r>
            <a:r>
              <a:rPr lang="en-US" sz="1400" dirty="0"/>
              <a:t> dataset </a:t>
            </a:r>
            <a:r>
              <a:rPr lang="en-US" sz="1400" b="1" dirty="0"/>
              <a:t>[‘S&amp;P 500 Prices 2014-2017$’]</a:t>
            </a:r>
          </a:p>
          <a:p>
            <a:r>
              <a:rPr lang="en-US" sz="1400" dirty="0"/>
              <a:t>- located in database </a:t>
            </a:r>
            <a:r>
              <a:rPr lang="en-US" sz="1400" b="1" dirty="0"/>
              <a:t>PortfolioProjects</a:t>
            </a:r>
          </a:p>
          <a:p>
            <a:r>
              <a:rPr lang="en-US" sz="1400" dirty="0"/>
              <a:t>- filter using </a:t>
            </a:r>
            <a:r>
              <a:rPr lang="en-US" sz="1400" dirty="0">
                <a:solidFill>
                  <a:srgbClr val="0070C0"/>
                </a:solidFill>
              </a:rPr>
              <a:t>where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date</a:t>
            </a:r>
            <a:r>
              <a:rPr lang="en-US" sz="1400" dirty="0"/>
              <a:t> is &gt;= ‘</a:t>
            </a:r>
            <a:r>
              <a:rPr lang="en-US" sz="1400" dirty="0">
                <a:solidFill>
                  <a:srgbClr val="C00000"/>
                </a:solidFill>
              </a:rPr>
              <a:t>YYYY-MM-DD</a:t>
            </a:r>
            <a:r>
              <a:rPr lang="en-US" sz="1400" dirty="0"/>
              <a:t>’ and date &lt;= ‘</a:t>
            </a:r>
            <a:r>
              <a:rPr lang="en-US" sz="1400" dirty="0">
                <a:solidFill>
                  <a:srgbClr val="C00000"/>
                </a:solidFill>
              </a:rPr>
              <a:t>YYYY-MM-DD</a:t>
            </a:r>
            <a:r>
              <a:rPr lang="en-US" sz="1400" dirty="0"/>
              <a:t>’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group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symbol</a:t>
            </a:r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order</a:t>
            </a:r>
            <a:r>
              <a:rPr lang="en-US" sz="1400" dirty="0"/>
              <a:t> the result </a:t>
            </a:r>
            <a:r>
              <a:rPr lang="en-US" sz="1400" dirty="0">
                <a:solidFill>
                  <a:srgbClr val="0070C0"/>
                </a:solidFill>
              </a:rPr>
              <a:t>by percentGain </a:t>
            </a:r>
            <a:r>
              <a:rPr lang="en-US" sz="1400" dirty="0"/>
              <a:t>in </a:t>
            </a:r>
            <a:r>
              <a:rPr lang="en-US" sz="1400" dirty="0">
                <a:solidFill>
                  <a:srgbClr val="0070C0"/>
                </a:solidFill>
              </a:rPr>
              <a:t>descending</a:t>
            </a:r>
            <a:r>
              <a:rPr lang="en-US" sz="1400" dirty="0"/>
              <a:t> order</a:t>
            </a:r>
            <a:endParaRPr lang="en-US" sz="1600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86907A-DD73-B685-E8AF-1A7C991A2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4528"/>
            <a:ext cx="9927176" cy="157447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95A5AEF-86AC-A069-B2AA-AC74FF474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2427514" cy="256653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6CA5C2C-4BC8-F577-29C7-68A083FFDB01}"/>
              </a:ext>
            </a:extLst>
          </p:cNvPr>
          <p:cNvSpPr txBox="1">
            <a:spLocks/>
          </p:cNvSpPr>
          <p:nvPr/>
        </p:nvSpPr>
        <p:spPr>
          <a:xfrm>
            <a:off x="838200" y="172509"/>
            <a:ext cx="10515600" cy="14605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If you could go back in time and invest in one stock from 1/2/2014 - 12/29/2017, which would you choose? What % gain would you realize?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641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B818E-38D7-D86A-0C1A-6F2DCD58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996"/>
            <a:ext cx="10515600" cy="5094514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On </a:t>
            </a:r>
            <a:r>
              <a:rPr lang="en-US" dirty="0">
                <a:solidFill>
                  <a:schemeClr val="accent1"/>
                </a:solidFill>
              </a:rPr>
              <a:t>March 21</a:t>
            </a:r>
            <a:r>
              <a:rPr lang="en-US" baseline="30000" dirty="0">
                <a:solidFill>
                  <a:schemeClr val="accent1"/>
                </a:solidFill>
              </a:rPr>
              <a:t>st</a:t>
            </a:r>
            <a:r>
              <a:rPr lang="en-US" dirty="0">
                <a:solidFill>
                  <a:schemeClr val="accent1"/>
                </a:solidFill>
              </a:rPr>
              <a:t>, 2014</a:t>
            </a:r>
            <a:r>
              <a:rPr lang="en-US" dirty="0"/>
              <a:t>, a total trading volume of </a:t>
            </a:r>
            <a:r>
              <a:rPr lang="en-US" dirty="0">
                <a:solidFill>
                  <a:srgbClr val="FF0000"/>
                </a:solidFill>
              </a:rPr>
              <a:t>7,223,983,122</a:t>
            </a:r>
            <a:r>
              <a:rPr lang="en-US" dirty="0"/>
              <a:t> was recorded. This was the highest total trading volume recorded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On </a:t>
            </a:r>
            <a:r>
              <a:rPr lang="en-US" sz="2800" dirty="0">
                <a:solidFill>
                  <a:schemeClr val="accent1"/>
                </a:solidFill>
              </a:rPr>
              <a:t>March 21st, 2014</a:t>
            </a:r>
            <a:r>
              <a:rPr lang="en-US" dirty="0"/>
              <a:t>, a total trading volume of </a:t>
            </a:r>
            <a:r>
              <a:rPr lang="en-US" sz="2800" dirty="0">
                <a:solidFill>
                  <a:srgbClr val="FF0000"/>
                </a:solidFill>
              </a:rPr>
              <a:t>312,052,582 </a:t>
            </a:r>
            <a:r>
              <a:rPr lang="en-US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194,754,684</a:t>
            </a:r>
            <a:r>
              <a:rPr lang="en-US" dirty="0"/>
              <a:t> were recorded for the stocks </a:t>
            </a:r>
            <a:r>
              <a:rPr lang="en-US" sz="2800" dirty="0">
                <a:solidFill>
                  <a:schemeClr val="accent1"/>
                </a:solidFill>
              </a:rPr>
              <a:t>BAC</a:t>
            </a:r>
            <a:r>
              <a:rPr lang="en-US" dirty="0"/>
              <a:t> and </a:t>
            </a:r>
            <a:r>
              <a:rPr lang="en-US" sz="2800" dirty="0">
                <a:solidFill>
                  <a:schemeClr val="accent1"/>
                </a:solidFill>
              </a:rPr>
              <a:t>CSCO</a:t>
            </a:r>
            <a:r>
              <a:rPr lang="en-US" dirty="0"/>
              <a:t>, respectively. These were the stocks with the highest total trading volume on said date.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On </a:t>
            </a:r>
            <a:r>
              <a:rPr lang="en-US" dirty="0">
                <a:solidFill>
                  <a:schemeClr val="accent1"/>
                </a:solidFill>
              </a:rPr>
              <a:t>Fridays</a:t>
            </a:r>
            <a:r>
              <a:rPr lang="en-US" dirty="0"/>
              <a:t> we have the highest average trading volume. While </a:t>
            </a:r>
            <a:r>
              <a:rPr lang="en-US" dirty="0">
                <a:solidFill>
                  <a:schemeClr val="accent1"/>
                </a:solidFill>
              </a:rPr>
              <a:t>Mondays</a:t>
            </a:r>
            <a:r>
              <a:rPr lang="en-US" dirty="0"/>
              <a:t> have the least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On </a:t>
            </a:r>
            <a:r>
              <a:rPr lang="en-US" dirty="0">
                <a:solidFill>
                  <a:schemeClr val="accent1"/>
                </a:solidFill>
              </a:rPr>
              <a:t>June 9th, 2017</a:t>
            </a:r>
            <a:r>
              <a:rPr lang="en-US" dirty="0"/>
              <a:t>, Amazon stock (</a:t>
            </a:r>
            <a:r>
              <a:rPr lang="en-US" dirty="0">
                <a:solidFill>
                  <a:schemeClr val="accent1"/>
                </a:solidFill>
              </a:rPr>
              <a:t>AMZN</a:t>
            </a:r>
            <a:r>
              <a:rPr lang="en-US" dirty="0"/>
              <a:t>) recorded the highest volatility of </a:t>
            </a:r>
            <a:r>
              <a:rPr lang="en-US" dirty="0">
                <a:solidFill>
                  <a:srgbClr val="FF0000"/>
                </a:solidFill>
              </a:rPr>
              <a:t>85.99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Going back in time would make me exponentially rich because a stock like </a:t>
            </a:r>
            <a:r>
              <a:rPr lang="en-US" dirty="0">
                <a:solidFill>
                  <a:schemeClr val="accent1"/>
                </a:solidFill>
              </a:rPr>
              <a:t>CHK</a:t>
            </a:r>
            <a:r>
              <a:rPr lang="en-US" dirty="0"/>
              <a:t> recorded the highest percentage gain of </a:t>
            </a:r>
            <a:r>
              <a:rPr lang="en-US" dirty="0">
                <a:solidFill>
                  <a:srgbClr val="FF0000"/>
                </a:solidFill>
              </a:rPr>
              <a:t>1785.5</a:t>
            </a:r>
            <a:r>
              <a:rPr lang="en-US" dirty="0"/>
              <a:t>%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872E6-E032-6844-2ABE-89B095353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PADJIP P. | Real Analytix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99921-EE87-ED5D-A9B8-AD8F715F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226-3A3E-4341-8B12-00D2CC9E54A2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827F5C-5A97-3A0A-774C-F574B705E1C0}"/>
              </a:ext>
            </a:extLst>
          </p:cNvPr>
          <p:cNvSpPr txBox="1">
            <a:spLocks/>
          </p:cNvSpPr>
          <p:nvPr/>
        </p:nvSpPr>
        <p:spPr>
          <a:xfrm>
            <a:off x="838200" y="172509"/>
            <a:ext cx="10515600" cy="8796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228536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1131</TotalTime>
  <Words>889</Words>
  <Application>Microsoft Office PowerPoint</Application>
  <PresentationFormat>Widescreen</PresentationFormat>
  <Paragraphs>99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 Antiqua</vt:lpstr>
      <vt:lpstr>Calibri</vt:lpstr>
      <vt:lpstr>Calibri Light</vt:lpstr>
      <vt:lpstr>D-DIN</vt:lpstr>
      <vt:lpstr>Imprint MT Shadow</vt:lpstr>
      <vt:lpstr>Office Theme</vt:lpstr>
      <vt:lpstr>SQL Analysis Report  S&amp;P 500 Stock Prices</vt:lpstr>
      <vt:lpstr>Dataset Description: Schema</vt:lpstr>
      <vt:lpstr>Data Explanation / GOAL</vt:lpstr>
      <vt:lpstr>Analysis Performed</vt:lpstr>
      <vt:lpstr>Which date in the sample saw the largest overall trading volume? On that date, which two stocks were traded most?</vt:lpstr>
      <vt:lpstr>On which day of the week does volume tend to be highest? Lowest?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Analysis Report  S&amp;P 500 Stock Prices</dc:title>
  <dc:creator>PADJIP PADJIP</dc:creator>
  <cp:lastModifiedBy>PADJIP PADJIP</cp:lastModifiedBy>
  <cp:revision>1</cp:revision>
  <dcterms:created xsi:type="dcterms:W3CDTF">2023-11-07T21:58:11Z</dcterms:created>
  <dcterms:modified xsi:type="dcterms:W3CDTF">2023-11-08T16:49:12Z</dcterms:modified>
</cp:coreProperties>
</file>